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
      <p:font typeface="Helvetica Neue"/>
      <p:regular r:id="rId27"/>
      <p:bold r:id="rId28"/>
      <p:italic r:id="rId29"/>
      <p:boldItalic r:id="rId30"/>
    </p:embeddedFont>
    <p:embeddedFont>
      <p:font typeface="Nanum Gothic"/>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anumGothic-regular.fntdata"/><Relationship Id="rId30" Type="http://schemas.openxmlformats.org/officeDocument/2006/relationships/font" Target="fonts/HelveticaNeue-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NanumGothic-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roximaNova-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d1ea1eef0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d1ea1eef0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d1ea1eef05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d1ea1eef05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a59cc785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da59cc785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d1ea1eef05_0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d1ea1eef05_0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d1ea1eef05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d1ea1eef05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d1ea1eef05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d1ea1eef05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d1ea1eef0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d1ea1eef0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d1ea1eef05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d1ea1eef05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1ea1eef05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1ea1eef05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d1ea1eef05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d1ea1eef05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ea1eef05_0_872: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g2d1ea1eef05_0_8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d23a134d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d23a134d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d23a134d56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d23a134d56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0"/>
              </a:spcBef>
              <a:spcAft>
                <a:spcPts val="0"/>
              </a:spcAft>
              <a:buClr>
                <a:schemeClr val="lt2"/>
              </a:buClr>
              <a:buSzPts val="1400"/>
              <a:buChar char="○"/>
              <a:defRPr>
                <a:solidFill>
                  <a:schemeClr val="lt2"/>
                </a:solidFill>
              </a:defRPr>
            </a:lvl2pPr>
            <a:lvl3pPr indent="-317500" lvl="2" marL="1371600" rtl="0">
              <a:lnSpc>
                <a:spcPct val="115000"/>
              </a:lnSpc>
              <a:spcBef>
                <a:spcPts val="0"/>
              </a:spcBef>
              <a:spcAft>
                <a:spcPts val="0"/>
              </a:spcAft>
              <a:buClr>
                <a:schemeClr val="lt2"/>
              </a:buClr>
              <a:buSzPts val="1400"/>
              <a:buChar char="■"/>
              <a:defRPr>
                <a:solidFill>
                  <a:schemeClr val="lt2"/>
                </a:solidFill>
              </a:defRPr>
            </a:lvl3pPr>
            <a:lvl4pPr indent="-317500" lvl="3" marL="1828800" rtl="0">
              <a:lnSpc>
                <a:spcPct val="115000"/>
              </a:lnSpc>
              <a:spcBef>
                <a:spcPts val="0"/>
              </a:spcBef>
              <a:spcAft>
                <a:spcPts val="0"/>
              </a:spcAft>
              <a:buClr>
                <a:schemeClr val="lt2"/>
              </a:buClr>
              <a:buSzPts val="1400"/>
              <a:buChar char="●"/>
              <a:defRPr>
                <a:solidFill>
                  <a:schemeClr val="lt2"/>
                </a:solidFill>
              </a:defRPr>
            </a:lvl4pPr>
            <a:lvl5pPr indent="-317500" lvl="4" marL="2286000" rtl="0">
              <a:lnSpc>
                <a:spcPct val="115000"/>
              </a:lnSpc>
              <a:spcBef>
                <a:spcPts val="0"/>
              </a:spcBef>
              <a:spcAft>
                <a:spcPts val="0"/>
              </a:spcAft>
              <a:buClr>
                <a:schemeClr val="lt2"/>
              </a:buClr>
              <a:buSzPts val="1400"/>
              <a:buChar char="○"/>
              <a:defRPr>
                <a:solidFill>
                  <a:schemeClr val="lt2"/>
                </a:solidFill>
              </a:defRPr>
            </a:lvl5pPr>
            <a:lvl6pPr indent="-317500" lvl="5" marL="2743200" rtl="0">
              <a:lnSpc>
                <a:spcPct val="115000"/>
              </a:lnSpc>
              <a:spcBef>
                <a:spcPts val="0"/>
              </a:spcBef>
              <a:spcAft>
                <a:spcPts val="0"/>
              </a:spcAft>
              <a:buClr>
                <a:schemeClr val="lt2"/>
              </a:buClr>
              <a:buSzPts val="1400"/>
              <a:buChar char="■"/>
              <a:defRPr>
                <a:solidFill>
                  <a:schemeClr val="lt2"/>
                </a:solidFill>
              </a:defRPr>
            </a:lvl6pPr>
            <a:lvl7pPr indent="-317500" lvl="6" marL="3200400" rtl="0">
              <a:lnSpc>
                <a:spcPct val="115000"/>
              </a:lnSpc>
              <a:spcBef>
                <a:spcPts val="0"/>
              </a:spcBef>
              <a:spcAft>
                <a:spcPts val="0"/>
              </a:spcAft>
              <a:buClr>
                <a:schemeClr val="lt2"/>
              </a:buClr>
              <a:buSzPts val="1400"/>
              <a:buChar char="●"/>
              <a:defRPr>
                <a:solidFill>
                  <a:schemeClr val="lt2"/>
                </a:solidFill>
              </a:defRPr>
            </a:lvl7pPr>
            <a:lvl8pPr indent="-317500" lvl="7" marL="3657600" rtl="0">
              <a:lnSpc>
                <a:spcPct val="115000"/>
              </a:lnSpc>
              <a:spcBef>
                <a:spcPts val="0"/>
              </a:spcBef>
              <a:spcAft>
                <a:spcPts val="0"/>
              </a:spcAft>
              <a:buClr>
                <a:schemeClr val="lt2"/>
              </a:buClr>
              <a:buSzPts val="1400"/>
              <a:buChar char="○"/>
              <a:defRPr>
                <a:solidFill>
                  <a:schemeClr val="lt2"/>
                </a:solidFill>
              </a:defRPr>
            </a:lvl8pPr>
            <a:lvl9pPr indent="-317500" lvl="8" marL="4114800" rtl="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hyperlink" Target="http://drive.google.com/file/d/1zAYgcZGIfESaBpkPTH3hIUYhvH0eA8EH/view" TargetMode="External"/><Relationship Id="rId5"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5.jpg"/><Relationship Id="rId4" Type="http://schemas.openxmlformats.org/officeDocument/2006/relationships/image" Target="../media/image2.jpg"/><Relationship Id="rId5" Type="http://schemas.openxmlformats.org/officeDocument/2006/relationships/image" Target="../media/image1.jpg"/><Relationship Id="rId6" Type="http://schemas.openxmlformats.org/officeDocument/2006/relationships/image" Target="../media/image23.jpg"/><Relationship Id="rId7" Type="http://schemas.openxmlformats.org/officeDocument/2006/relationships/image" Target="../media/image6.png"/><Relationship Id="rId8"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 Id="rId5"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6.png"/><Relationship Id="rId6"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0.png"/><Relationship Id="rId11" Type="http://schemas.openxmlformats.org/officeDocument/2006/relationships/image" Target="../media/image18.png"/><Relationship Id="rId10" Type="http://schemas.openxmlformats.org/officeDocument/2006/relationships/image" Target="../media/image15.png"/><Relationship Id="rId9" Type="http://schemas.openxmlformats.org/officeDocument/2006/relationships/image" Target="../media/image20.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22.png"/><Relationship Id="rId8"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2064750" y="3161750"/>
            <a:ext cx="5162700" cy="494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a:solidFill>
                  <a:srgbClr val="830BCD"/>
                </a:solidFill>
              </a:rPr>
              <a:t>Art Concierge &amp; Advisory Service</a:t>
            </a:r>
            <a:endParaRPr b="1">
              <a:solidFill>
                <a:srgbClr val="830BCD"/>
              </a:solidFill>
            </a:endParaRPr>
          </a:p>
        </p:txBody>
      </p:sp>
      <p:pic>
        <p:nvPicPr>
          <p:cNvPr id="55" name="Google Shape;55;p13"/>
          <p:cNvPicPr preferRelativeResize="0"/>
          <p:nvPr/>
        </p:nvPicPr>
        <p:blipFill>
          <a:blip r:embed="rId3">
            <a:alphaModFix/>
          </a:blip>
          <a:stretch>
            <a:fillRect/>
          </a:stretch>
        </p:blipFill>
        <p:spPr>
          <a:xfrm>
            <a:off x="2912600" y="1905538"/>
            <a:ext cx="3318799" cy="118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2"/>
          <p:cNvSpPr txBox="1"/>
          <p:nvPr>
            <p:ph type="title"/>
          </p:nvPr>
        </p:nvSpPr>
        <p:spPr>
          <a:xfrm>
            <a:off x="311700" y="171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4 Implementation Showcase Video</a:t>
            </a:r>
            <a:endParaRPr b="1"/>
          </a:p>
        </p:txBody>
      </p:sp>
      <p:pic>
        <p:nvPicPr>
          <p:cNvPr id="232" name="Google Shape;232;p22"/>
          <p:cNvPicPr preferRelativeResize="0"/>
          <p:nvPr/>
        </p:nvPicPr>
        <p:blipFill>
          <a:blip r:embed="rId3">
            <a:alphaModFix/>
          </a:blip>
          <a:stretch>
            <a:fillRect/>
          </a:stretch>
        </p:blipFill>
        <p:spPr>
          <a:xfrm>
            <a:off x="8088875" y="4714498"/>
            <a:ext cx="1014950" cy="360850"/>
          </a:xfrm>
          <a:prstGeom prst="rect">
            <a:avLst/>
          </a:prstGeom>
          <a:noFill/>
          <a:ln>
            <a:noFill/>
          </a:ln>
        </p:spPr>
      </p:pic>
      <p:pic>
        <p:nvPicPr>
          <p:cNvPr id="233" name="Google Shape;233;p22" title="showcase-video.mov">
            <a:hlinkClick r:id="rId4"/>
          </p:cNvPr>
          <p:cNvPicPr preferRelativeResize="0"/>
          <p:nvPr/>
        </p:nvPicPr>
        <p:blipFill>
          <a:blip r:embed="rId5">
            <a:alphaModFix/>
          </a:blip>
          <a:stretch>
            <a:fillRect/>
          </a:stretch>
        </p:blipFill>
        <p:spPr>
          <a:xfrm>
            <a:off x="1929450" y="744513"/>
            <a:ext cx="5285100" cy="3963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7" name="Shape 237"/>
        <p:cNvGrpSpPr/>
        <p:nvPr/>
      </p:nvGrpSpPr>
      <p:grpSpPr>
        <a:xfrm>
          <a:off x="0" y="0"/>
          <a:ext cx="0" cy="0"/>
          <a:chOff x="0" y="0"/>
          <a:chExt cx="0" cy="0"/>
        </a:xfrm>
      </p:grpSpPr>
      <p:sp>
        <p:nvSpPr>
          <p:cNvPr id="238" name="Google Shape;23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9" name="Google Shape;239;p23"/>
          <p:cNvSpPr txBox="1"/>
          <p:nvPr/>
        </p:nvSpPr>
        <p:spPr>
          <a:xfrm>
            <a:off x="156025" y="293150"/>
            <a:ext cx="26970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830BCD"/>
                </a:solidFill>
                <a:latin typeface="Nanum Gothic"/>
                <a:ea typeface="Nanum Gothic"/>
                <a:cs typeface="Nanum Gothic"/>
                <a:sym typeface="Nanum Gothic"/>
              </a:rPr>
              <a:t>Project Timeline</a:t>
            </a:r>
            <a:endParaRPr b="1" sz="2600">
              <a:solidFill>
                <a:srgbClr val="830BCD"/>
              </a:solidFill>
              <a:latin typeface="Nanum Gothic"/>
              <a:ea typeface="Nanum Gothic"/>
              <a:cs typeface="Nanum Gothic"/>
              <a:sym typeface="Nanum Gothic"/>
            </a:endParaRPr>
          </a:p>
        </p:txBody>
      </p:sp>
      <p:grpSp>
        <p:nvGrpSpPr>
          <p:cNvPr id="240" name="Google Shape;240;p23"/>
          <p:cNvGrpSpPr/>
          <p:nvPr/>
        </p:nvGrpSpPr>
        <p:grpSpPr>
          <a:xfrm>
            <a:off x="4040374" y="1401212"/>
            <a:ext cx="3090935" cy="1882319"/>
            <a:chOff x="4349753" y="1752247"/>
            <a:chExt cx="3070058" cy="1881942"/>
          </a:xfrm>
        </p:grpSpPr>
        <p:sp>
          <p:nvSpPr>
            <p:cNvPr id="241" name="Google Shape;241;p23"/>
            <p:cNvSpPr/>
            <p:nvPr/>
          </p:nvSpPr>
          <p:spPr>
            <a:xfrm>
              <a:off x="4849302" y="3079475"/>
              <a:ext cx="1958400" cy="133500"/>
            </a:xfrm>
            <a:prstGeom prst="rect">
              <a:avLst/>
            </a:prstGeom>
            <a:solidFill>
              <a:srgbClr val="00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23"/>
            <p:cNvGrpSpPr/>
            <p:nvPr/>
          </p:nvGrpSpPr>
          <p:grpSpPr>
            <a:xfrm>
              <a:off x="4349753" y="1752247"/>
              <a:ext cx="3070058" cy="1881942"/>
              <a:chOff x="4349753" y="1752247"/>
              <a:chExt cx="3070058" cy="1881942"/>
            </a:xfrm>
          </p:grpSpPr>
          <p:grpSp>
            <p:nvGrpSpPr>
              <p:cNvPr id="243" name="Google Shape;243;p23"/>
              <p:cNvGrpSpPr/>
              <p:nvPr/>
            </p:nvGrpSpPr>
            <p:grpSpPr>
              <a:xfrm>
                <a:off x="4808316" y="2800065"/>
                <a:ext cx="92400" cy="411825"/>
                <a:chOff x="845575" y="2563700"/>
                <a:chExt cx="92400" cy="411825"/>
              </a:xfrm>
            </p:grpSpPr>
            <p:cxnSp>
              <p:nvCxnSpPr>
                <p:cNvPr id="244" name="Google Shape;244;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45" name="Google Shape;245;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6" name="Google Shape;246;p23"/>
              <p:cNvSpPr txBox="1"/>
              <p:nvPr/>
            </p:nvSpPr>
            <p:spPr>
              <a:xfrm>
                <a:off x="4349753" y="3262789"/>
                <a:ext cx="10095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4</a:t>
                </a:r>
                <a:r>
                  <a:rPr b="1" lang="en" sz="1200">
                    <a:latin typeface="Roboto"/>
                    <a:ea typeface="Roboto"/>
                    <a:cs typeface="Roboto"/>
                    <a:sym typeface="Roboto"/>
                  </a:rPr>
                  <a:t>/1 - 4/20</a:t>
                </a:r>
                <a:endParaRPr b="1" sz="1200">
                  <a:latin typeface="Roboto"/>
                  <a:ea typeface="Roboto"/>
                  <a:cs typeface="Roboto"/>
                  <a:sym typeface="Roboto"/>
                </a:endParaRPr>
              </a:p>
            </p:txBody>
          </p:sp>
          <p:sp>
            <p:nvSpPr>
              <p:cNvPr id="247" name="Google Shape;247;p23"/>
              <p:cNvSpPr txBox="1"/>
              <p:nvPr/>
            </p:nvSpPr>
            <p:spPr>
              <a:xfrm>
                <a:off x="4808312" y="1752247"/>
                <a:ext cx="2611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b="1" lang="en" sz="800">
                    <a:latin typeface="Roboto"/>
                    <a:ea typeface="Roboto"/>
                    <a:cs typeface="Roboto"/>
                    <a:sym typeface="Roboto"/>
                  </a:rPr>
                  <a:t>SWE Development</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lang="en" sz="800">
                    <a:latin typeface="Roboto"/>
                    <a:ea typeface="Roboto"/>
                    <a:cs typeface="Roboto"/>
                    <a:sym typeface="Roboto"/>
                  </a:rPr>
                  <a:t>Implement backend and frontend components                                          Integrate big data technologies</a:t>
                </a:r>
                <a:endParaRPr sz="8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grpSp>
        <p:nvGrpSpPr>
          <p:cNvPr id="248" name="Google Shape;248;p23"/>
          <p:cNvGrpSpPr/>
          <p:nvPr/>
        </p:nvGrpSpPr>
        <p:grpSpPr>
          <a:xfrm>
            <a:off x="5991625" y="2351750"/>
            <a:ext cx="2888634" cy="1736014"/>
            <a:chOff x="6287826" y="2702594"/>
            <a:chExt cx="2869124" cy="1735667"/>
          </a:xfrm>
        </p:grpSpPr>
        <p:sp>
          <p:nvSpPr>
            <p:cNvPr id="249" name="Google Shape;249;p23"/>
            <p:cNvSpPr/>
            <p:nvPr/>
          </p:nvSpPr>
          <p:spPr>
            <a:xfrm>
              <a:off x="6807650" y="3079475"/>
              <a:ext cx="2349300" cy="133500"/>
            </a:xfrm>
            <a:prstGeom prst="rect">
              <a:avLst/>
            </a:prstGeom>
            <a:solidFill>
              <a:srgbClr val="D3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0" name="Google Shape;250;p23"/>
            <p:cNvGrpSpPr/>
            <p:nvPr/>
          </p:nvGrpSpPr>
          <p:grpSpPr>
            <a:xfrm>
              <a:off x="6287826" y="2702594"/>
              <a:ext cx="2821355" cy="1735667"/>
              <a:chOff x="6287826" y="2702594"/>
              <a:chExt cx="2821355" cy="1735667"/>
            </a:xfrm>
          </p:grpSpPr>
          <p:grpSp>
            <p:nvGrpSpPr>
              <p:cNvPr id="251" name="Google Shape;251;p23"/>
              <p:cNvGrpSpPr/>
              <p:nvPr/>
            </p:nvGrpSpPr>
            <p:grpSpPr>
              <a:xfrm rot="10800000">
                <a:off x="6760035" y="3079467"/>
                <a:ext cx="92400" cy="411825"/>
                <a:chOff x="2070100" y="2563700"/>
                <a:chExt cx="92400" cy="411825"/>
              </a:xfrm>
            </p:grpSpPr>
            <p:cxnSp>
              <p:nvCxnSpPr>
                <p:cNvPr id="252" name="Google Shape;252;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53" name="Google Shape;253;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 name="Google Shape;254;p23"/>
              <p:cNvSpPr txBox="1"/>
              <p:nvPr/>
            </p:nvSpPr>
            <p:spPr>
              <a:xfrm>
                <a:off x="6287826" y="2702594"/>
                <a:ext cx="17343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4/21 - Present </a:t>
                </a:r>
                <a:endParaRPr b="1" sz="1200">
                  <a:latin typeface="Roboto"/>
                  <a:ea typeface="Roboto"/>
                  <a:cs typeface="Roboto"/>
                  <a:sym typeface="Roboto"/>
                </a:endParaRPr>
              </a:p>
            </p:txBody>
          </p:sp>
          <p:sp>
            <p:nvSpPr>
              <p:cNvPr id="255" name="Google Shape;255;p23"/>
              <p:cNvSpPr txBox="1"/>
              <p:nvPr/>
            </p:nvSpPr>
            <p:spPr>
              <a:xfrm>
                <a:off x="6676782" y="3494461"/>
                <a:ext cx="24324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Product Development</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Continuously refine README and source code</a:t>
                </a:r>
                <a:endParaRPr b="1" sz="800">
                  <a:latin typeface="Roboto"/>
                  <a:ea typeface="Roboto"/>
                  <a:cs typeface="Roboto"/>
                  <a:sym typeface="Roboto"/>
                </a:endParaRPr>
              </a:p>
            </p:txBody>
          </p:sp>
        </p:grpSp>
      </p:grpSp>
      <p:grpSp>
        <p:nvGrpSpPr>
          <p:cNvPr id="256" name="Google Shape;256;p23"/>
          <p:cNvGrpSpPr/>
          <p:nvPr/>
        </p:nvGrpSpPr>
        <p:grpSpPr>
          <a:xfrm>
            <a:off x="156018" y="1506775"/>
            <a:ext cx="2415683" cy="1725846"/>
            <a:chOff x="491633" y="1857788"/>
            <a:chExt cx="2399367" cy="1725501"/>
          </a:xfrm>
        </p:grpSpPr>
        <p:sp>
          <p:nvSpPr>
            <p:cNvPr id="257" name="Google Shape;257;p23"/>
            <p:cNvSpPr/>
            <p:nvPr/>
          </p:nvSpPr>
          <p:spPr>
            <a:xfrm>
              <a:off x="932600" y="3079475"/>
              <a:ext cx="1958400" cy="133500"/>
            </a:xfrm>
            <a:prstGeom prst="rect">
              <a:avLst/>
            </a:prstGeom>
            <a:solidFill>
              <a:srgbClr val="99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3"/>
            <p:cNvGrpSpPr/>
            <p:nvPr/>
          </p:nvGrpSpPr>
          <p:grpSpPr>
            <a:xfrm>
              <a:off x="491633" y="1857788"/>
              <a:ext cx="2342978" cy="1725501"/>
              <a:chOff x="491633" y="1857788"/>
              <a:chExt cx="2342978" cy="1725501"/>
            </a:xfrm>
          </p:grpSpPr>
          <p:sp>
            <p:nvSpPr>
              <p:cNvPr id="259" name="Google Shape;259;p23"/>
              <p:cNvSpPr txBox="1"/>
              <p:nvPr/>
            </p:nvSpPr>
            <p:spPr>
              <a:xfrm>
                <a:off x="491633" y="3211889"/>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3</a:t>
                </a:r>
                <a:r>
                  <a:rPr b="1" lang="en" sz="1200">
                    <a:latin typeface="Roboto"/>
                    <a:ea typeface="Roboto"/>
                    <a:cs typeface="Roboto"/>
                    <a:sym typeface="Roboto"/>
                  </a:rPr>
                  <a:t>/5 - 3/20</a:t>
                </a:r>
                <a:endParaRPr b="1" sz="1200">
                  <a:latin typeface="Roboto"/>
                  <a:ea typeface="Roboto"/>
                  <a:cs typeface="Roboto"/>
                  <a:sym typeface="Roboto"/>
                </a:endParaRPr>
              </a:p>
            </p:txBody>
          </p:sp>
          <p:grpSp>
            <p:nvGrpSpPr>
              <p:cNvPr id="260" name="Google Shape;260;p23"/>
              <p:cNvGrpSpPr/>
              <p:nvPr/>
            </p:nvGrpSpPr>
            <p:grpSpPr>
              <a:xfrm>
                <a:off x="881025" y="2800065"/>
                <a:ext cx="92400" cy="411825"/>
                <a:chOff x="845575" y="2563700"/>
                <a:chExt cx="92400" cy="411825"/>
              </a:xfrm>
            </p:grpSpPr>
            <p:cxnSp>
              <p:nvCxnSpPr>
                <p:cNvPr id="261" name="Google Shape;261;p23"/>
                <p:cNvCxnSpPr/>
                <p:nvPr/>
              </p:nvCxnSpPr>
              <p:spPr>
                <a:xfrm>
                  <a:off x="891775"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62" name="Google Shape;262;p23"/>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23"/>
              <p:cNvSpPr txBox="1"/>
              <p:nvPr/>
            </p:nvSpPr>
            <p:spPr>
              <a:xfrm>
                <a:off x="823111" y="1857788"/>
                <a:ext cx="20115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0"/>
                  </a:spcAft>
                  <a:buNone/>
                </a:pPr>
                <a:r>
                  <a:rPr b="1" lang="en" sz="800">
                    <a:latin typeface="Roboto"/>
                    <a:ea typeface="Roboto"/>
                    <a:cs typeface="Roboto"/>
                    <a:sym typeface="Roboto"/>
                  </a:rPr>
                  <a:t>Product Planning</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Define the project vision </a:t>
                </a:r>
                <a:r>
                  <a:rPr lang="en" sz="800">
                    <a:latin typeface="Roboto"/>
                    <a:ea typeface="Roboto"/>
                    <a:cs typeface="Roboto"/>
                    <a:sym typeface="Roboto"/>
                  </a:rPr>
                  <a:t>&amp; scope</a:t>
                </a:r>
                <a:endParaRPr b="1" sz="800">
                  <a:latin typeface="Roboto"/>
                  <a:ea typeface="Roboto"/>
                  <a:cs typeface="Roboto"/>
                  <a:sym typeface="Roboto"/>
                </a:endParaRPr>
              </a:p>
            </p:txBody>
          </p:sp>
        </p:grpSp>
      </p:grpSp>
      <p:grpSp>
        <p:nvGrpSpPr>
          <p:cNvPr id="264" name="Google Shape;264;p23"/>
          <p:cNvGrpSpPr/>
          <p:nvPr/>
        </p:nvGrpSpPr>
        <p:grpSpPr>
          <a:xfrm>
            <a:off x="2093030" y="2351755"/>
            <a:ext cx="2629146" cy="1735998"/>
            <a:chOff x="2415562" y="2702599"/>
            <a:chExt cx="2611388" cy="1735651"/>
          </a:xfrm>
        </p:grpSpPr>
        <p:sp>
          <p:nvSpPr>
            <p:cNvPr id="265" name="Google Shape;265;p23"/>
            <p:cNvSpPr/>
            <p:nvPr/>
          </p:nvSpPr>
          <p:spPr>
            <a:xfrm>
              <a:off x="2890952" y="3079475"/>
              <a:ext cx="1958400" cy="133500"/>
            </a:xfrm>
            <a:prstGeom prst="rect">
              <a:avLst/>
            </a:prstGeom>
            <a:solidFill>
              <a:srgbClr val="FF0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6" name="Google Shape;266;p23"/>
            <p:cNvGrpSpPr/>
            <p:nvPr/>
          </p:nvGrpSpPr>
          <p:grpSpPr>
            <a:xfrm>
              <a:off x="2415562" y="2702599"/>
              <a:ext cx="2611388" cy="1735651"/>
              <a:chOff x="2415562" y="2702599"/>
              <a:chExt cx="2611388" cy="1735651"/>
            </a:xfrm>
          </p:grpSpPr>
          <p:sp>
            <p:nvSpPr>
              <p:cNvPr id="267" name="Google Shape;267;p23"/>
              <p:cNvSpPr txBox="1"/>
              <p:nvPr/>
            </p:nvSpPr>
            <p:spPr>
              <a:xfrm>
                <a:off x="2415562" y="2702599"/>
                <a:ext cx="9594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latin typeface="Roboto"/>
                    <a:ea typeface="Roboto"/>
                    <a:cs typeface="Roboto"/>
                    <a:sym typeface="Roboto"/>
                  </a:rPr>
                  <a:t>3</a:t>
                </a:r>
                <a:r>
                  <a:rPr b="1" lang="en" sz="1200">
                    <a:latin typeface="Roboto"/>
                    <a:ea typeface="Roboto"/>
                    <a:cs typeface="Roboto"/>
                    <a:sym typeface="Roboto"/>
                  </a:rPr>
                  <a:t>/21 - 3/30 </a:t>
                </a:r>
                <a:endParaRPr b="1" sz="1200">
                  <a:latin typeface="Roboto"/>
                  <a:ea typeface="Roboto"/>
                  <a:cs typeface="Roboto"/>
                  <a:sym typeface="Roboto"/>
                </a:endParaRPr>
              </a:p>
            </p:txBody>
          </p:sp>
          <p:grpSp>
            <p:nvGrpSpPr>
              <p:cNvPr id="268" name="Google Shape;268;p23"/>
              <p:cNvGrpSpPr/>
              <p:nvPr/>
            </p:nvGrpSpPr>
            <p:grpSpPr>
              <a:xfrm rot="10800000">
                <a:off x="2849073" y="3079467"/>
                <a:ext cx="92400" cy="411825"/>
                <a:chOff x="2070100" y="2563700"/>
                <a:chExt cx="92400" cy="411825"/>
              </a:xfrm>
            </p:grpSpPr>
            <p:cxnSp>
              <p:nvCxnSpPr>
                <p:cNvPr id="269" name="Google Shape;269;p23"/>
                <p:cNvCxnSpPr/>
                <p:nvPr/>
              </p:nvCxnSpPr>
              <p:spPr>
                <a:xfrm>
                  <a:off x="2116300" y="2616125"/>
                  <a:ext cx="0" cy="359400"/>
                </a:xfrm>
                <a:prstGeom prst="straightConnector1">
                  <a:avLst/>
                </a:prstGeom>
                <a:noFill/>
                <a:ln cap="flat" cmpd="sng" w="9525">
                  <a:solidFill>
                    <a:srgbClr val="000000"/>
                  </a:solidFill>
                  <a:prstDash val="solid"/>
                  <a:round/>
                  <a:headEnd len="sm" w="sm" type="none"/>
                  <a:tailEnd len="sm" w="sm" type="none"/>
                </a:ln>
              </p:spPr>
            </p:cxnSp>
            <p:sp>
              <p:nvSpPr>
                <p:cNvPr id="270" name="Google Shape;270;p23"/>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3"/>
              <p:cNvSpPr txBox="1"/>
              <p:nvPr/>
            </p:nvSpPr>
            <p:spPr>
              <a:xfrm>
                <a:off x="2773350" y="3494450"/>
                <a:ext cx="2253600" cy="94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latin typeface="Roboto"/>
                    <a:ea typeface="Roboto"/>
                    <a:cs typeface="Roboto"/>
                    <a:sym typeface="Roboto"/>
                  </a:rPr>
                  <a:t>Figma</a:t>
                </a:r>
                <a:r>
                  <a:rPr b="1" lang="en" sz="800">
                    <a:latin typeface="Roboto"/>
                    <a:ea typeface="Roboto"/>
                    <a:cs typeface="Roboto"/>
                    <a:sym typeface="Roboto"/>
                  </a:rPr>
                  <a:t> Design</a:t>
                </a:r>
                <a:endParaRPr b="1" sz="8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UI/UX Design</a:t>
                </a:r>
                <a:endParaRPr sz="800">
                  <a:latin typeface="Roboto"/>
                  <a:ea typeface="Roboto"/>
                  <a:cs typeface="Roboto"/>
                  <a:sym typeface="Roboto"/>
                </a:endParaRPr>
              </a:p>
            </p:txBody>
          </p:sp>
        </p:gr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75" name="Shape 275"/>
        <p:cNvGrpSpPr/>
        <p:nvPr/>
      </p:nvGrpSpPr>
      <p:grpSpPr>
        <a:xfrm>
          <a:off x="0" y="0"/>
          <a:ext cx="0" cy="0"/>
          <a:chOff x="0" y="0"/>
          <a:chExt cx="0" cy="0"/>
        </a:xfrm>
      </p:grpSpPr>
      <p:cxnSp>
        <p:nvCxnSpPr>
          <p:cNvPr id="276" name="Google Shape;276;p24"/>
          <p:cNvCxnSpPr/>
          <p:nvPr/>
        </p:nvCxnSpPr>
        <p:spPr>
          <a:xfrm>
            <a:off x="2568850" y="1958183"/>
            <a:ext cx="5334000" cy="19200"/>
          </a:xfrm>
          <a:prstGeom prst="straightConnector1">
            <a:avLst/>
          </a:prstGeom>
          <a:noFill/>
          <a:ln cap="flat" cmpd="sng" w="19050">
            <a:solidFill>
              <a:srgbClr val="666666"/>
            </a:solidFill>
            <a:prstDash val="dot"/>
            <a:round/>
            <a:headEnd len="sm" w="sm" type="none"/>
            <a:tailEnd len="sm" w="sm" type="none"/>
          </a:ln>
        </p:spPr>
      </p:cxnSp>
      <p:cxnSp>
        <p:nvCxnSpPr>
          <p:cNvPr id="277" name="Google Shape;277;p24"/>
          <p:cNvCxnSpPr/>
          <p:nvPr/>
        </p:nvCxnSpPr>
        <p:spPr>
          <a:xfrm>
            <a:off x="2568850" y="2503925"/>
            <a:ext cx="5334000" cy="19200"/>
          </a:xfrm>
          <a:prstGeom prst="straightConnector1">
            <a:avLst/>
          </a:prstGeom>
          <a:noFill/>
          <a:ln cap="flat" cmpd="sng" w="19050">
            <a:solidFill>
              <a:srgbClr val="666666"/>
            </a:solidFill>
            <a:prstDash val="dot"/>
            <a:round/>
            <a:headEnd len="sm" w="sm" type="none"/>
            <a:tailEnd len="sm" w="sm" type="none"/>
          </a:ln>
        </p:spPr>
      </p:cxnSp>
      <p:cxnSp>
        <p:nvCxnSpPr>
          <p:cNvPr id="278" name="Google Shape;278;p24"/>
          <p:cNvCxnSpPr/>
          <p:nvPr/>
        </p:nvCxnSpPr>
        <p:spPr>
          <a:xfrm>
            <a:off x="2568850" y="3018887"/>
            <a:ext cx="5334000" cy="19200"/>
          </a:xfrm>
          <a:prstGeom prst="straightConnector1">
            <a:avLst/>
          </a:prstGeom>
          <a:noFill/>
          <a:ln cap="flat" cmpd="sng" w="19050">
            <a:solidFill>
              <a:srgbClr val="666666"/>
            </a:solidFill>
            <a:prstDash val="dot"/>
            <a:round/>
            <a:headEnd len="sm" w="sm" type="none"/>
            <a:tailEnd len="sm" w="sm" type="none"/>
          </a:ln>
        </p:spPr>
      </p:cxnSp>
      <p:cxnSp>
        <p:nvCxnSpPr>
          <p:cNvPr id="279" name="Google Shape;279;p24"/>
          <p:cNvCxnSpPr/>
          <p:nvPr/>
        </p:nvCxnSpPr>
        <p:spPr>
          <a:xfrm>
            <a:off x="2568850" y="3540095"/>
            <a:ext cx="5334000" cy="19200"/>
          </a:xfrm>
          <a:prstGeom prst="straightConnector1">
            <a:avLst/>
          </a:prstGeom>
          <a:noFill/>
          <a:ln cap="flat" cmpd="sng" w="19050">
            <a:solidFill>
              <a:srgbClr val="666666"/>
            </a:solidFill>
            <a:prstDash val="dot"/>
            <a:round/>
            <a:headEnd len="sm" w="sm" type="none"/>
            <a:tailEnd len="sm" w="sm" type="none"/>
          </a:ln>
        </p:spPr>
      </p:cxnSp>
      <p:cxnSp>
        <p:nvCxnSpPr>
          <p:cNvPr id="280" name="Google Shape;280;p24"/>
          <p:cNvCxnSpPr/>
          <p:nvPr/>
        </p:nvCxnSpPr>
        <p:spPr>
          <a:xfrm>
            <a:off x="2492650" y="4061979"/>
            <a:ext cx="5334000" cy="19200"/>
          </a:xfrm>
          <a:prstGeom prst="straightConnector1">
            <a:avLst/>
          </a:prstGeom>
          <a:noFill/>
          <a:ln cap="flat" cmpd="sng" w="19050">
            <a:solidFill>
              <a:srgbClr val="666666"/>
            </a:solidFill>
            <a:prstDash val="dot"/>
            <a:round/>
            <a:headEnd len="sm" w="sm" type="none"/>
            <a:tailEnd len="sm" w="sm" type="none"/>
          </a:ln>
        </p:spPr>
      </p:cxnSp>
      <p:cxnSp>
        <p:nvCxnSpPr>
          <p:cNvPr id="281" name="Google Shape;281;p24"/>
          <p:cNvCxnSpPr/>
          <p:nvPr/>
        </p:nvCxnSpPr>
        <p:spPr>
          <a:xfrm flipH="1" rot="10800000">
            <a:off x="1093194" y="1370534"/>
            <a:ext cx="1439400" cy="8100"/>
          </a:xfrm>
          <a:prstGeom prst="straightConnector1">
            <a:avLst/>
          </a:prstGeom>
          <a:noFill/>
          <a:ln cap="flat" cmpd="sng" w="19050">
            <a:solidFill>
              <a:srgbClr val="830BCD"/>
            </a:solidFill>
            <a:prstDash val="solid"/>
            <a:round/>
            <a:headEnd len="sm" w="sm" type="none"/>
            <a:tailEnd len="sm" w="sm" type="none"/>
          </a:ln>
        </p:spPr>
      </p:cxnSp>
      <p:cxnSp>
        <p:nvCxnSpPr>
          <p:cNvPr id="282" name="Google Shape;282;p24"/>
          <p:cNvCxnSpPr/>
          <p:nvPr/>
        </p:nvCxnSpPr>
        <p:spPr>
          <a:xfrm>
            <a:off x="2683150" y="1372967"/>
            <a:ext cx="5151900" cy="21300"/>
          </a:xfrm>
          <a:prstGeom prst="straightConnector1">
            <a:avLst/>
          </a:prstGeom>
          <a:noFill/>
          <a:ln cap="flat" cmpd="sng" w="19050">
            <a:solidFill>
              <a:srgbClr val="830BCD"/>
            </a:solidFill>
            <a:prstDash val="solid"/>
            <a:round/>
            <a:headEnd len="sm" w="sm" type="none"/>
            <a:tailEnd len="sm" w="sm" type="none"/>
          </a:ln>
        </p:spPr>
      </p:cxnSp>
      <p:sp>
        <p:nvSpPr>
          <p:cNvPr id="283" name="Google Shape;283;p24"/>
          <p:cNvSpPr txBox="1"/>
          <p:nvPr/>
        </p:nvSpPr>
        <p:spPr>
          <a:xfrm>
            <a:off x="2721600" y="1007207"/>
            <a:ext cx="5105400" cy="336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Nanum Gothic"/>
                <a:ea typeface="Nanum Gothic"/>
                <a:cs typeface="Nanum Gothic"/>
                <a:sym typeface="Nanum Gothic"/>
              </a:rPr>
              <a:t>Description </a:t>
            </a:r>
            <a:endParaRPr b="1" i="0" sz="1400" u="none" cap="none" strike="noStrike">
              <a:solidFill>
                <a:srgbClr val="000000"/>
              </a:solidFill>
              <a:latin typeface="Nanum Gothic"/>
              <a:ea typeface="Nanum Gothic"/>
              <a:cs typeface="Nanum Gothic"/>
              <a:sym typeface="Nanum Gothic"/>
            </a:endParaRPr>
          </a:p>
        </p:txBody>
      </p:sp>
      <p:sp>
        <p:nvSpPr>
          <p:cNvPr id="284" name="Google Shape;284;p24"/>
          <p:cNvSpPr/>
          <p:nvPr/>
        </p:nvSpPr>
        <p:spPr>
          <a:xfrm>
            <a:off x="1088725" y="1435767"/>
            <a:ext cx="1448400" cy="1024200"/>
          </a:xfrm>
          <a:prstGeom prst="rect">
            <a:avLst/>
          </a:prstGeom>
          <a:solidFill>
            <a:srgbClr val="830BC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rgbClr val="FFFFFF"/>
                </a:solidFill>
                <a:latin typeface="Nanum Gothic"/>
                <a:ea typeface="Nanum Gothic"/>
                <a:cs typeface="Nanum Gothic"/>
                <a:sym typeface="Nanum Gothic"/>
              </a:rPr>
              <a:t>Limitations</a:t>
            </a:r>
            <a:endParaRPr b="1" i="0" sz="1300" u="none" cap="none" strike="noStrike">
              <a:solidFill>
                <a:srgbClr val="FFFFFF"/>
              </a:solidFill>
              <a:latin typeface="Nanum Gothic"/>
              <a:ea typeface="Nanum Gothic"/>
              <a:cs typeface="Nanum Gothic"/>
              <a:sym typeface="Nanum Gothic"/>
            </a:endParaRPr>
          </a:p>
        </p:txBody>
      </p:sp>
      <p:grpSp>
        <p:nvGrpSpPr>
          <p:cNvPr id="285" name="Google Shape;285;p24"/>
          <p:cNvGrpSpPr/>
          <p:nvPr/>
        </p:nvGrpSpPr>
        <p:grpSpPr>
          <a:xfrm>
            <a:off x="2713070" y="1422125"/>
            <a:ext cx="5092868" cy="508200"/>
            <a:chOff x="2904745" y="1675750"/>
            <a:chExt cx="5092868" cy="508200"/>
          </a:xfrm>
        </p:grpSpPr>
        <p:sp>
          <p:nvSpPr>
            <p:cNvPr id="286" name="Google Shape;286;p24"/>
            <p:cNvSpPr/>
            <p:nvPr/>
          </p:nvSpPr>
          <p:spPr>
            <a:xfrm>
              <a:off x="3304413" y="1675750"/>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287" name="Google Shape;287;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288" name="Google Shape;288;p24"/>
            <p:cNvSpPr txBox="1"/>
            <p:nvPr/>
          </p:nvSpPr>
          <p:spPr>
            <a:xfrm>
              <a:off x="2904745" y="1704688"/>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1</a:t>
              </a:r>
              <a:endParaRPr b="0" i="0" sz="1200" u="none" cap="none" strike="noStrike">
                <a:solidFill>
                  <a:srgbClr val="FFFFFF"/>
                </a:solidFill>
                <a:latin typeface="Nanum Gothic"/>
                <a:ea typeface="Nanum Gothic"/>
                <a:cs typeface="Nanum Gothic"/>
                <a:sym typeface="Nanum Gothic"/>
              </a:endParaRPr>
            </a:p>
          </p:txBody>
        </p:sp>
      </p:grpSp>
      <p:sp>
        <p:nvSpPr>
          <p:cNvPr id="289" name="Google Shape;289;p24"/>
          <p:cNvSpPr/>
          <p:nvPr/>
        </p:nvSpPr>
        <p:spPr>
          <a:xfrm>
            <a:off x="1088725" y="2493074"/>
            <a:ext cx="1448400" cy="1534500"/>
          </a:xfrm>
          <a:prstGeom prst="rect">
            <a:avLst/>
          </a:prstGeom>
          <a:solidFill>
            <a:srgbClr val="830BC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rgbClr val="FFFFFF"/>
                </a:solidFill>
                <a:latin typeface="Nanum Gothic"/>
                <a:ea typeface="Nanum Gothic"/>
                <a:cs typeface="Nanum Gothic"/>
                <a:sym typeface="Nanum Gothic"/>
              </a:rPr>
              <a:t>Future Works</a:t>
            </a:r>
            <a:endParaRPr b="1" i="0" sz="1300" u="none" cap="none" strike="noStrike">
              <a:solidFill>
                <a:srgbClr val="FFFFFF"/>
              </a:solidFill>
              <a:latin typeface="Nanum Gothic"/>
              <a:ea typeface="Nanum Gothic"/>
              <a:cs typeface="Nanum Gothic"/>
              <a:sym typeface="Nanum Gothic"/>
            </a:endParaRPr>
          </a:p>
        </p:txBody>
      </p:sp>
      <p:sp>
        <p:nvSpPr>
          <p:cNvPr id="290" name="Google Shape;290;p24"/>
          <p:cNvSpPr/>
          <p:nvPr/>
        </p:nvSpPr>
        <p:spPr>
          <a:xfrm>
            <a:off x="1088725" y="4061975"/>
            <a:ext cx="1448400" cy="508200"/>
          </a:xfrm>
          <a:prstGeom prst="rect">
            <a:avLst/>
          </a:prstGeom>
          <a:solidFill>
            <a:srgbClr val="830BC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lang="en" sz="1300">
                <a:solidFill>
                  <a:srgbClr val="FFFFFF"/>
                </a:solidFill>
                <a:latin typeface="Nanum Gothic"/>
                <a:ea typeface="Nanum Gothic"/>
                <a:cs typeface="Nanum Gothic"/>
                <a:sym typeface="Nanum Gothic"/>
              </a:rPr>
              <a:t>Conclusion</a:t>
            </a:r>
            <a:endParaRPr b="1" i="0" sz="1300" u="none" cap="none" strike="noStrike">
              <a:solidFill>
                <a:srgbClr val="FFFFFF"/>
              </a:solidFill>
              <a:latin typeface="Nanum Gothic"/>
              <a:ea typeface="Nanum Gothic"/>
              <a:cs typeface="Nanum Gothic"/>
              <a:sym typeface="Nanum Gothic"/>
            </a:endParaRPr>
          </a:p>
        </p:txBody>
      </p:sp>
      <p:grpSp>
        <p:nvGrpSpPr>
          <p:cNvPr id="291" name="Google Shape;291;p24"/>
          <p:cNvGrpSpPr/>
          <p:nvPr/>
        </p:nvGrpSpPr>
        <p:grpSpPr>
          <a:xfrm>
            <a:off x="2713070" y="1951625"/>
            <a:ext cx="5092868" cy="508200"/>
            <a:chOff x="2904745" y="1675750"/>
            <a:chExt cx="5092868" cy="508200"/>
          </a:xfrm>
        </p:grpSpPr>
        <p:sp>
          <p:nvSpPr>
            <p:cNvPr id="292" name="Google Shape;292;p24"/>
            <p:cNvSpPr/>
            <p:nvPr/>
          </p:nvSpPr>
          <p:spPr>
            <a:xfrm>
              <a:off x="3304413" y="1675750"/>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293" name="Google Shape;293;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294" name="Google Shape;294;p24"/>
            <p:cNvSpPr txBox="1"/>
            <p:nvPr/>
          </p:nvSpPr>
          <p:spPr>
            <a:xfrm>
              <a:off x="2904745" y="1705513"/>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2</a:t>
              </a:r>
              <a:endParaRPr b="0" i="0" sz="1200" u="none" cap="none" strike="noStrike">
                <a:solidFill>
                  <a:srgbClr val="FFFFFF"/>
                </a:solidFill>
                <a:latin typeface="Nanum Gothic"/>
                <a:ea typeface="Nanum Gothic"/>
                <a:cs typeface="Nanum Gothic"/>
                <a:sym typeface="Nanum Gothic"/>
              </a:endParaRPr>
            </a:p>
          </p:txBody>
        </p:sp>
      </p:grpSp>
      <p:grpSp>
        <p:nvGrpSpPr>
          <p:cNvPr id="295" name="Google Shape;295;p24"/>
          <p:cNvGrpSpPr/>
          <p:nvPr/>
        </p:nvGrpSpPr>
        <p:grpSpPr>
          <a:xfrm>
            <a:off x="2728270" y="2484413"/>
            <a:ext cx="5092868" cy="508200"/>
            <a:chOff x="2904745" y="1675750"/>
            <a:chExt cx="5092868" cy="508200"/>
          </a:xfrm>
        </p:grpSpPr>
        <p:sp>
          <p:nvSpPr>
            <p:cNvPr id="296" name="Google Shape;296;p24"/>
            <p:cNvSpPr/>
            <p:nvPr/>
          </p:nvSpPr>
          <p:spPr>
            <a:xfrm>
              <a:off x="3304413" y="1675750"/>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297" name="Google Shape;297;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298" name="Google Shape;298;p24"/>
            <p:cNvSpPr txBox="1"/>
            <p:nvPr/>
          </p:nvSpPr>
          <p:spPr>
            <a:xfrm>
              <a:off x="2904745" y="1730588"/>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3</a:t>
              </a:r>
              <a:endParaRPr b="0" i="0" sz="1200" u="none" cap="none" strike="noStrike">
                <a:solidFill>
                  <a:srgbClr val="FFFFFF"/>
                </a:solidFill>
                <a:latin typeface="Nanum Gothic"/>
                <a:ea typeface="Nanum Gothic"/>
                <a:cs typeface="Nanum Gothic"/>
                <a:sym typeface="Nanum Gothic"/>
              </a:endParaRPr>
            </a:p>
          </p:txBody>
        </p:sp>
      </p:grpSp>
      <p:grpSp>
        <p:nvGrpSpPr>
          <p:cNvPr id="299" name="Google Shape;299;p24"/>
          <p:cNvGrpSpPr/>
          <p:nvPr/>
        </p:nvGrpSpPr>
        <p:grpSpPr>
          <a:xfrm>
            <a:off x="2728270" y="3012263"/>
            <a:ext cx="5092868" cy="508200"/>
            <a:chOff x="2904745" y="1675750"/>
            <a:chExt cx="5092868" cy="508200"/>
          </a:xfrm>
        </p:grpSpPr>
        <p:sp>
          <p:nvSpPr>
            <p:cNvPr id="300" name="Google Shape;300;p24"/>
            <p:cNvSpPr/>
            <p:nvPr/>
          </p:nvSpPr>
          <p:spPr>
            <a:xfrm>
              <a:off x="3304413" y="1675750"/>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01" name="Google Shape;301;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302" name="Google Shape;302;p24"/>
            <p:cNvSpPr txBox="1"/>
            <p:nvPr/>
          </p:nvSpPr>
          <p:spPr>
            <a:xfrm>
              <a:off x="2904745" y="1727575"/>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4</a:t>
              </a:r>
              <a:endParaRPr b="0" i="0" sz="1200" u="none" cap="none" strike="noStrike">
                <a:solidFill>
                  <a:srgbClr val="FFFFFF"/>
                </a:solidFill>
                <a:latin typeface="Nanum Gothic"/>
                <a:ea typeface="Nanum Gothic"/>
                <a:cs typeface="Nanum Gothic"/>
                <a:sym typeface="Nanum Gothic"/>
              </a:endParaRPr>
            </a:p>
          </p:txBody>
        </p:sp>
      </p:grpSp>
      <p:grpSp>
        <p:nvGrpSpPr>
          <p:cNvPr id="303" name="Google Shape;303;p24"/>
          <p:cNvGrpSpPr/>
          <p:nvPr/>
        </p:nvGrpSpPr>
        <p:grpSpPr>
          <a:xfrm>
            <a:off x="2728270" y="3541775"/>
            <a:ext cx="5092868" cy="508200"/>
            <a:chOff x="2904745" y="1675750"/>
            <a:chExt cx="5092868" cy="508200"/>
          </a:xfrm>
        </p:grpSpPr>
        <p:sp>
          <p:nvSpPr>
            <p:cNvPr id="304" name="Google Shape;304;p24"/>
            <p:cNvSpPr/>
            <p:nvPr/>
          </p:nvSpPr>
          <p:spPr>
            <a:xfrm>
              <a:off x="3304413" y="1675750"/>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05" name="Google Shape;305;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306" name="Google Shape;306;p24"/>
            <p:cNvSpPr txBox="1"/>
            <p:nvPr/>
          </p:nvSpPr>
          <p:spPr>
            <a:xfrm>
              <a:off x="2904745" y="1724288"/>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5</a:t>
              </a:r>
              <a:endParaRPr b="0" i="0" sz="1200" u="none" cap="none" strike="noStrike">
                <a:solidFill>
                  <a:srgbClr val="FFFFFF"/>
                </a:solidFill>
                <a:latin typeface="Nanum Gothic"/>
                <a:ea typeface="Nanum Gothic"/>
                <a:cs typeface="Nanum Gothic"/>
                <a:sym typeface="Nanum Gothic"/>
              </a:endParaRPr>
            </a:p>
          </p:txBody>
        </p:sp>
      </p:grpSp>
      <p:grpSp>
        <p:nvGrpSpPr>
          <p:cNvPr id="307" name="Google Shape;307;p24"/>
          <p:cNvGrpSpPr/>
          <p:nvPr/>
        </p:nvGrpSpPr>
        <p:grpSpPr>
          <a:xfrm>
            <a:off x="2728270" y="4071275"/>
            <a:ext cx="5241080" cy="508200"/>
            <a:chOff x="2904745" y="1675750"/>
            <a:chExt cx="5241080" cy="508200"/>
          </a:xfrm>
        </p:grpSpPr>
        <p:sp>
          <p:nvSpPr>
            <p:cNvPr id="308" name="Google Shape;308;p24"/>
            <p:cNvSpPr/>
            <p:nvPr/>
          </p:nvSpPr>
          <p:spPr>
            <a:xfrm>
              <a:off x="3304425" y="1675750"/>
              <a:ext cx="48414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09" name="Google Shape;309;p24"/>
            <p:cNvSpPr/>
            <p:nvPr/>
          </p:nvSpPr>
          <p:spPr>
            <a:xfrm>
              <a:off x="2941338" y="1754850"/>
              <a:ext cx="320100" cy="321600"/>
            </a:xfrm>
            <a:prstGeom prst="ellipse">
              <a:avLst/>
            </a:prstGeom>
            <a:solidFill>
              <a:srgbClr val="830B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anum Gothic"/>
                <a:ea typeface="Nanum Gothic"/>
                <a:cs typeface="Nanum Gothic"/>
                <a:sym typeface="Nanum Gothic"/>
              </a:endParaRPr>
            </a:p>
          </p:txBody>
        </p:sp>
        <p:sp>
          <p:nvSpPr>
            <p:cNvPr id="310" name="Google Shape;310;p24"/>
            <p:cNvSpPr txBox="1"/>
            <p:nvPr/>
          </p:nvSpPr>
          <p:spPr>
            <a:xfrm>
              <a:off x="2904745" y="1731100"/>
              <a:ext cx="3933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anum Gothic"/>
                  <a:ea typeface="Nanum Gothic"/>
                  <a:cs typeface="Nanum Gothic"/>
                  <a:sym typeface="Nanum Gothic"/>
                </a:rPr>
                <a:t>6</a:t>
              </a:r>
              <a:endParaRPr b="0" i="0" sz="1200" u="none" cap="none" strike="noStrike">
                <a:solidFill>
                  <a:srgbClr val="FFFFFF"/>
                </a:solidFill>
                <a:latin typeface="Nanum Gothic"/>
                <a:ea typeface="Nanum Gothic"/>
                <a:cs typeface="Nanum Gothic"/>
                <a:sym typeface="Nanum Gothic"/>
              </a:endParaRPr>
            </a:p>
          </p:txBody>
        </p:sp>
      </p:grpSp>
      <p:sp>
        <p:nvSpPr>
          <p:cNvPr id="311" name="Google Shape;311;p24"/>
          <p:cNvSpPr/>
          <p:nvPr/>
        </p:nvSpPr>
        <p:spPr>
          <a:xfrm>
            <a:off x="3112738" y="1957578"/>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Nanum Gothic"/>
                <a:ea typeface="Nanum Gothic"/>
                <a:cs typeface="Nanum Gothic"/>
                <a:sym typeface="Nanum Gothic"/>
              </a:rPr>
              <a:t>Dependency on Third-Party APIs</a:t>
            </a:r>
            <a:endParaRPr b="0" i="0" sz="1200" u="none" cap="none" strike="noStrike">
              <a:solidFill>
                <a:srgbClr val="000000"/>
              </a:solidFill>
              <a:latin typeface="Nanum Gothic"/>
              <a:ea typeface="Nanum Gothic"/>
              <a:cs typeface="Nanum Gothic"/>
              <a:sym typeface="Nanum Gothic"/>
            </a:endParaRPr>
          </a:p>
        </p:txBody>
      </p:sp>
      <p:sp>
        <p:nvSpPr>
          <p:cNvPr id="312" name="Google Shape;312;p24"/>
          <p:cNvSpPr/>
          <p:nvPr/>
        </p:nvSpPr>
        <p:spPr>
          <a:xfrm>
            <a:off x="3138318" y="2999465"/>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13" name="Google Shape;313;p24"/>
          <p:cNvSpPr/>
          <p:nvPr/>
        </p:nvSpPr>
        <p:spPr>
          <a:xfrm>
            <a:off x="3152470" y="2489363"/>
            <a:ext cx="46932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14" name="Google Shape;314;p24"/>
          <p:cNvSpPr/>
          <p:nvPr/>
        </p:nvSpPr>
        <p:spPr>
          <a:xfrm>
            <a:off x="3127938" y="4053755"/>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Nanum Gothic"/>
                <a:ea typeface="Nanum Gothic"/>
                <a:cs typeface="Nanum Gothic"/>
                <a:sym typeface="Nanum Gothic"/>
              </a:rPr>
              <a:t>Our team is expanding; consider investing in our growth and innovation</a:t>
            </a:r>
            <a:endParaRPr b="0" i="0" sz="1200" u="none" cap="none" strike="noStrike">
              <a:solidFill>
                <a:srgbClr val="000000"/>
              </a:solidFill>
              <a:latin typeface="Nanum Gothic"/>
              <a:ea typeface="Nanum Gothic"/>
              <a:cs typeface="Nanum Gothic"/>
              <a:sym typeface="Nanum Gothic"/>
            </a:endParaRPr>
          </a:p>
        </p:txBody>
      </p:sp>
      <p:sp>
        <p:nvSpPr>
          <p:cNvPr id="315" name="Google Shape;315;p24"/>
          <p:cNvSpPr/>
          <p:nvPr/>
        </p:nvSpPr>
        <p:spPr>
          <a:xfrm>
            <a:off x="3138318" y="3531084"/>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Nanum Gothic"/>
              <a:ea typeface="Nanum Gothic"/>
              <a:cs typeface="Nanum Gothic"/>
              <a:sym typeface="Nanum Gothic"/>
            </a:endParaRPr>
          </a:p>
        </p:txBody>
      </p:sp>
      <p:sp>
        <p:nvSpPr>
          <p:cNvPr id="316" name="Google Shape;316;p24"/>
          <p:cNvSpPr txBox="1"/>
          <p:nvPr/>
        </p:nvSpPr>
        <p:spPr>
          <a:xfrm>
            <a:off x="1093200" y="973150"/>
            <a:ext cx="1298700" cy="301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Nanum Gothic"/>
                <a:ea typeface="Nanum Gothic"/>
                <a:cs typeface="Nanum Gothic"/>
                <a:sym typeface="Nanum Gothic"/>
              </a:rPr>
              <a:t>Categories</a:t>
            </a:r>
            <a:endParaRPr b="1" i="0" sz="1400" u="none" cap="none" strike="noStrike">
              <a:solidFill>
                <a:srgbClr val="000000"/>
              </a:solidFill>
              <a:latin typeface="Nanum Gothic"/>
              <a:ea typeface="Nanum Gothic"/>
              <a:cs typeface="Nanum Gothic"/>
              <a:sym typeface="Nanum Gothic"/>
            </a:endParaRPr>
          </a:p>
        </p:txBody>
      </p:sp>
      <p:sp>
        <p:nvSpPr>
          <p:cNvPr id="317" name="Google Shape;317;p24"/>
          <p:cNvSpPr/>
          <p:nvPr/>
        </p:nvSpPr>
        <p:spPr>
          <a:xfrm>
            <a:off x="3138318" y="3013681"/>
            <a:ext cx="5151900" cy="50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r>
              <a:rPr lang="en" sz="1200">
                <a:latin typeface="Nanum Gothic"/>
                <a:ea typeface="Nanum Gothic"/>
                <a:cs typeface="Nanum Gothic"/>
                <a:sym typeface="Nanum Gothic"/>
              </a:rPr>
              <a:t>Implementing Advanced Machine Learning Capabilities</a:t>
            </a:r>
            <a:endParaRPr b="0" i="0" sz="1200" u="none" cap="none" strike="noStrike">
              <a:solidFill>
                <a:srgbClr val="000000"/>
              </a:solidFill>
              <a:latin typeface="Nanum Gothic"/>
              <a:ea typeface="Nanum Gothic"/>
              <a:cs typeface="Nanum Gothic"/>
              <a:sym typeface="Nanum Gothic"/>
            </a:endParaRPr>
          </a:p>
        </p:txBody>
      </p:sp>
      <p:sp>
        <p:nvSpPr>
          <p:cNvPr id="318" name="Google Shape;318;p24"/>
          <p:cNvSpPr/>
          <p:nvPr/>
        </p:nvSpPr>
        <p:spPr>
          <a:xfrm>
            <a:off x="3138318" y="2484135"/>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Nanum Gothic"/>
                <a:ea typeface="Nanum Gothic"/>
                <a:cs typeface="Nanum Gothic"/>
                <a:sym typeface="Nanum Gothic"/>
              </a:rPr>
              <a:t>Securing Access to Artsy's Private API and </a:t>
            </a:r>
            <a:r>
              <a:rPr lang="en" sz="1200">
                <a:latin typeface="Nanum Gothic"/>
                <a:ea typeface="Nanum Gothic"/>
                <a:cs typeface="Nanum Gothic"/>
                <a:sym typeface="Nanum Gothic"/>
              </a:rPr>
              <a:t>Creating Price Database</a:t>
            </a:r>
            <a:endParaRPr b="0" i="0" sz="1200" u="none" cap="none" strike="noStrike">
              <a:solidFill>
                <a:srgbClr val="000000"/>
              </a:solidFill>
              <a:latin typeface="Nanum Gothic"/>
              <a:ea typeface="Nanum Gothic"/>
              <a:cs typeface="Nanum Gothic"/>
              <a:sym typeface="Nanum Gothic"/>
            </a:endParaRPr>
          </a:p>
        </p:txBody>
      </p:sp>
      <p:sp>
        <p:nvSpPr>
          <p:cNvPr id="319" name="Google Shape;319;p24"/>
          <p:cNvSpPr/>
          <p:nvPr/>
        </p:nvSpPr>
        <p:spPr>
          <a:xfrm>
            <a:off x="3148698" y="3544589"/>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lang="en" sz="1200">
                <a:latin typeface="Nanum Gothic"/>
                <a:ea typeface="Nanum Gothic"/>
                <a:cs typeface="Nanum Gothic"/>
                <a:sym typeface="Nanum Gothic"/>
              </a:rPr>
              <a:t>Diversifying Data Sources and Enhancing Data Resilience</a:t>
            </a:r>
            <a:endParaRPr sz="1200">
              <a:latin typeface="Nanum Gothic"/>
              <a:ea typeface="Nanum Gothic"/>
              <a:cs typeface="Nanum Gothic"/>
              <a:sym typeface="Nanum Gothic"/>
            </a:endParaRPr>
          </a:p>
        </p:txBody>
      </p:sp>
      <p:sp>
        <p:nvSpPr>
          <p:cNvPr id="320" name="Google Shape;320;p24"/>
          <p:cNvSpPr/>
          <p:nvPr/>
        </p:nvSpPr>
        <p:spPr>
          <a:xfrm>
            <a:off x="3112738" y="1418375"/>
            <a:ext cx="5151900" cy="508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1200">
                <a:latin typeface="Nanum Gothic"/>
                <a:ea typeface="Nanum Gothic"/>
                <a:cs typeface="Nanum Gothic"/>
                <a:sym typeface="Nanum Gothic"/>
              </a:rPr>
              <a:t>Lack of Price Data </a:t>
            </a:r>
            <a:r>
              <a:rPr lang="en" sz="1200">
                <a:latin typeface="Nanum Gothic"/>
                <a:ea typeface="Nanum Gothic"/>
                <a:cs typeface="Nanum Gothic"/>
                <a:sym typeface="Nanum Gothic"/>
              </a:rPr>
              <a:t>because</a:t>
            </a:r>
            <a:r>
              <a:rPr lang="en" sz="1200">
                <a:latin typeface="Nanum Gothic"/>
                <a:ea typeface="Nanum Gothic"/>
                <a:cs typeface="Nanum Gothic"/>
                <a:sym typeface="Nanum Gothic"/>
              </a:rPr>
              <a:t> of API access restrictions</a:t>
            </a:r>
            <a:endParaRPr b="0" i="0" sz="1200" u="none" cap="none" strike="noStrike">
              <a:solidFill>
                <a:srgbClr val="000000"/>
              </a:solidFill>
              <a:latin typeface="Nanum Gothic"/>
              <a:ea typeface="Nanum Gothic"/>
              <a:cs typeface="Nanum Gothic"/>
              <a:sym typeface="Nanum Gothic"/>
            </a:endParaRPr>
          </a:p>
        </p:txBody>
      </p:sp>
      <p:grpSp>
        <p:nvGrpSpPr>
          <p:cNvPr id="321" name="Google Shape;321;p24"/>
          <p:cNvGrpSpPr/>
          <p:nvPr/>
        </p:nvGrpSpPr>
        <p:grpSpPr>
          <a:xfrm>
            <a:off x="442041" y="234536"/>
            <a:ext cx="6633903" cy="643050"/>
            <a:chOff x="636766" y="363816"/>
            <a:chExt cx="2625313" cy="857400"/>
          </a:xfrm>
        </p:grpSpPr>
        <p:sp>
          <p:nvSpPr>
            <p:cNvPr id="322" name="Google Shape;322;p24"/>
            <p:cNvSpPr txBox="1"/>
            <p:nvPr/>
          </p:nvSpPr>
          <p:spPr>
            <a:xfrm>
              <a:off x="640079" y="363816"/>
              <a:ext cx="2622000" cy="857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FFFFFF"/>
                </a:buClr>
                <a:buSzPts val="1500"/>
                <a:buFont typeface="Helvetica Neue"/>
                <a:buNone/>
              </a:pPr>
              <a:r>
                <a:rPr b="1" i="0" lang="en" sz="3000" u="none" cap="none" strike="noStrike">
                  <a:solidFill>
                    <a:srgbClr val="FFFFFF"/>
                  </a:solidFill>
                  <a:latin typeface="Arial"/>
                  <a:ea typeface="Arial"/>
                  <a:cs typeface="Arial"/>
                  <a:sym typeface="Arial"/>
                </a:rPr>
                <a:t>만나 DAO 의 첫 만남</a:t>
              </a:r>
              <a:endParaRPr b="1" i="0" sz="3000" u="none" cap="none" strike="noStrike">
                <a:solidFill>
                  <a:srgbClr val="FFFFFF"/>
                </a:solidFill>
                <a:latin typeface="Arial"/>
                <a:ea typeface="Arial"/>
                <a:cs typeface="Arial"/>
                <a:sym typeface="Arial"/>
              </a:endParaRPr>
            </a:p>
          </p:txBody>
        </p:sp>
        <p:cxnSp>
          <p:nvCxnSpPr>
            <p:cNvPr id="323" name="Google Shape;323;p24"/>
            <p:cNvCxnSpPr/>
            <p:nvPr/>
          </p:nvCxnSpPr>
          <p:spPr>
            <a:xfrm>
              <a:off x="636766" y="455389"/>
              <a:ext cx="0" cy="672300"/>
            </a:xfrm>
            <a:prstGeom prst="straightConnector1">
              <a:avLst/>
            </a:prstGeom>
            <a:noFill/>
            <a:ln cap="flat" cmpd="sng" w="63500">
              <a:solidFill>
                <a:srgbClr val="FFFFFF"/>
              </a:solidFill>
              <a:prstDash val="solid"/>
              <a:miter lim="800000"/>
              <a:headEnd len="sm" w="sm" type="none"/>
              <a:tailEnd len="sm" w="sm" type="none"/>
            </a:ln>
          </p:spPr>
        </p:cxnSp>
      </p:grpSp>
      <p:sp>
        <p:nvSpPr>
          <p:cNvPr id="324" name="Google Shape;324;p24"/>
          <p:cNvSpPr/>
          <p:nvPr/>
        </p:nvSpPr>
        <p:spPr>
          <a:xfrm>
            <a:off x="-15310" y="-4175"/>
            <a:ext cx="9144000" cy="860100"/>
          </a:xfrm>
          <a:prstGeom prst="rect">
            <a:avLst/>
          </a:prstGeom>
          <a:solidFill>
            <a:srgbClr val="830BC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nvGrpSpPr>
          <p:cNvPr id="325" name="Google Shape;325;p24"/>
          <p:cNvGrpSpPr/>
          <p:nvPr/>
        </p:nvGrpSpPr>
        <p:grpSpPr>
          <a:xfrm>
            <a:off x="391958" y="255825"/>
            <a:ext cx="8643076" cy="492491"/>
            <a:chOff x="636766" y="363814"/>
            <a:chExt cx="4192615" cy="857400"/>
          </a:xfrm>
        </p:grpSpPr>
        <p:sp>
          <p:nvSpPr>
            <p:cNvPr id="326" name="Google Shape;326;p24"/>
            <p:cNvSpPr txBox="1"/>
            <p:nvPr/>
          </p:nvSpPr>
          <p:spPr>
            <a:xfrm>
              <a:off x="722981" y="363814"/>
              <a:ext cx="4106400" cy="857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rgbClr val="000000"/>
                </a:buClr>
                <a:buSzPts val="1100"/>
                <a:buFont typeface="Arial"/>
                <a:buNone/>
              </a:pPr>
              <a:r>
                <a:rPr b="1" lang="en" sz="2400">
                  <a:solidFill>
                    <a:srgbClr val="FFFFFF"/>
                  </a:solidFill>
                </a:rPr>
                <a:t>5. Conclusion &amp; </a:t>
              </a:r>
              <a:r>
                <a:rPr b="1" i="0" lang="en" sz="2400" u="none" cap="none" strike="noStrike">
                  <a:solidFill>
                    <a:srgbClr val="FFFFFF"/>
                  </a:solidFill>
                </a:rPr>
                <a:t>Future Works</a:t>
              </a:r>
              <a:endParaRPr b="1" i="0" sz="2400" u="none" cap="none" strike="noStrike">
                <a:solidFill>
                  <a:srgbClr val="FFFFFF"/>
                </a:solidFill>
              </a:endParaRPr>
            </a:p>
          </p:txBody>
        </p:sp>
        <p:cxnSp>
          <p:nvCxnSpPr>
            <p:cNvPr id="327" name="Google Shape;327;p24"/>
            <p:cNvCxnSpPr/>
            <p:nvPr/>
          </p:nvCxnSpPr>
          <p:spPr>
            <a:xfrm>
              <a:off x="636766" y="455389"/>
              <a:ext cx="0" cy="672300"/>
            </a:xfrm>
            <a:prstGeom prst="straightConnector1">
              <a:avLst/>
            </a:prstGeom>
            <a:noFill/>
            <a:ln cap="flat" cmpd="sng" w="63500">
              <a:solidFill>
                <a:srgbClr val="FFFFFF"/>
              </a:solidFill>
              <a:prstDash val="solid"/>
              <a:miter lim="800000"/>
              <a:headEnd len="sm" w="sm" type="none"/>
              <a:tailEnd len="sm" w="sm" type="none"/>
            </a:ln>
          </p:spPr>
        </p:cxn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5"/>
          <p:cNvSpPr txBox="1"/>
          <p:nvPr>
            <p:ph type="title"/>
          </p:nvPr>
        </p:nvSpPr>
        <p:spPr>
          <a:xfrm>
            <a:off x="3653550" y="2285400"/>
            <a:ext cx="1836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Thank you</a:t>
            </a:r>
            <a:endParaRPr b="1"/>
          </a:p>
        </p:txBody>
      </p:sp>
      <p:pic>
        <p:nvPicPr>
          <p:cNvPr id="333" name="Google Shape;333;p25"/>
          <p:cNvPicPr preferRelativeResize="0"/>
          <p:nvPr/>
        </p:nvPicPr>
        <p:blipFill>
          <a:blip r:embed="rId3">
            <a:alphaModFix/>
          </a:blip>
          <a:stretch>
            <a:fillRect/>
          </a:stretch>
        </p:blipFill>
        <p:spPr>
          <a:xfrm>
            <a:off x="8088875" y="4714498"/>
            <a:ext cx="1014950" cy="360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547800" y="421450"/>
            <a:ext cx="225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rPr>
              <a:t>ONER Team</a:t>
            </a:r>
            <a:endParaRPr b="1" sz="2800">
              <a:solidFill>
                <a:schemeClr val="dk1"/>
              </a:solidFill>
            </a:endParaRPr>
          </a:p>
        </p:txBody>
      </p:sp>
      <p:cxnSp>
        <p:nvCxnSpPr>
          <p:cNvPr id="61" name="Google Shape;61;p14"/>
          <p:cNvCxnSpPr/>
          <p:nvPr/>
        </p:nvCxnSpPr>
        <p:spPr>
          <a:xfrm>
            <a:off x="4671300" y="1200650"/>
            <a:ext cx="4200" cy="436500"/>
          </a:xfrm>
          <a:prstGeom prst="straightConnector1">
            <a:avLst/>
          </a:prstGeom>
          <a:noFill/>
          <a:ln cap="flat" cmpd="sng" w="19050">
            <a:solidFill>
              <a:schemeClr val="dk1"/>
            </a:solidFill>
            <a:prstDash val="solid"/>
            <a:miter lim="800000"/>
            <a:headEnd len="sm" w="sm" type="none"/>
            <a:tailEnd len="sm" w="sm" type="none"/>
          </a:ln>
        </p:spPr>
      </p:cxnSp>
      <p:sp>
        <p:nvSpPr>
          <p:cNvPr id="62" name="Google Shape;62;p14"/>
          <p:cNvSpPr txBox="1"/>
          <p:nvPr/>
        </p:nvSpPr>
        <p:spPr>
          <a:xfrm>
            <a:off x="247675" y="3323025"/>
            <a:ext cx="1564500" cy="9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800">
                <a:solidFill>
                  <a:schemeClr val="dk1"/>
                </a:solidFill>
                <a:latin typeface="Source Sans Pro"/>
                <a:ea typeface="Source Sans Pro"/>
                <a:cs typeface="Source Sans Pro"/>
                <a:sym typeface="Source Sans Pro"/>
              </a:rPr>
              <a:t>Justin Hwang</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i="1" lang="en" sz="800">
                <a:solidFill>
                  <a:schemeClr val="dk1"/>
                </a:solidFill>
                <a:latin typeface="Source Sans Pro"/>
                <a:ea typeface="Source Sans Pro"/>
                <a:cs typeface="Source Sans Pro"/>
                <a:sym typeface="Source Sans Pro"/>
              </a:rPr>
              <a:t>Product Manager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 sz="800">
                <a:solidFill>
                  <a:schemeClr val="dk1"/>
                </a:solidFill>
                <a:latin typeface="Source Sans Pro"/>
                <a:ea typeface="Source Sans Pro"/>
                <a:cs typeface="Source Sans Pro"/>
                <a:sym typeface="Source Sans Pro"/>
              </a:rPr>
              <a:t>Data Engineer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Source Sans Pro"/>
                <a:ea typeface="Source Sans Pro"/>
                <a:cs typeface="Source Sans Pro"/>
                <a:sym typeface="Source Sans Pro"/>
              </a:rPr>
              <a:t>NYU Computer Science M.S</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p:txBody>
      </p:sp>
      <p:pic>
        <p:nvPicPr>
          <p:cNvPr id="63" name="Google Shape;63;p14"/>
          <p:cNvPicPr preferRelativeResize="0"/>
          <p:nvPr/>
        </p:nvPicPr>
        <p:blipFill rotWithShape="1">
          <a:blip r:embed="rId3">
            <a:alphaModFix/>
          </a:blip>
          <a:srcRect b="0" l="5515" r="5524" t="0"/>
          <a:stretch/>
        </p:blipFill>
        <p:spPr>
          <a:xfrm>
            <a:off x="315400" y="1757175"/>
            <a:ext cx="1344300" cy="1344300"/>
          </a:xfrm>
          <a:prstGeom prst="ellipse">
            <a:avLst/>
          </a:prstGeom>
          <a:noFill/>
          <a:ln cap="flat" cmpd="sng" w="9525">
            <a:solidFill>
              <a:schemeClr val="dk1"/>
            </a:solidFill>
            <a:prstDash val="solid"/>
            <a:round/>
            <a:headEnd len="sm" w="sm" type="none"/>
            <a:tailEnd len="sm" w="sm" type="none"/>
          </a:ln>
        </p:spPr>
      </p:pic>
      <p:cxnSp>
        <p:nvCxnSpPr>
          <p:cNvPr id="64" name="Google Shape;64;p14"/>
          <p:cNvCxnSpPr/>
          <p:nvPr/>
        </p:nvCxnSpPr>
        <p:spPr>
          <a:xfrm flipH="1">
            <a:off x="970850" y="1187500"/>
            <a:ext cx="7377900" cy="7200"/>
          </a:xfrm>
          <a:prstGeom prst="straightConnector1">
            <a:avLst/>
          </a:prstGeom>
          <a:noFill/>
          <a:ln cap="flat" cmpd="sng" w="19050">
            <a:solidFill>
              <a:schemeClr val="dk1"/>
            </a:solidFill>
            <a:prstDash val="solid"/>
            <a:miter lim="800000"/>
            <a:headEnd len="sm" w="sm" type="none"/>
            <a:tailEnd len="sm" w="sm" type="none"/>
          </a:ln>
        </p:spPr>
      </p:cxnSp>
      <p:cxnSp>
        <p:nvCxnSpPr>
          <p:cNvPr id="65" name="Google Shape;65;p14"/>
          <p:cNvCxnSpPr/>
          <p:nvPr/>
        </p:nvCxnSpPr>
        <p:spPr>
          <a:xfrm>
            <a:off x="970825" y="1194600"/>
            <a:ext cx="4200" cy="436500"/>
          </a:xfrm>
          <a:prstGeom prst="straightConnector1">
            <a:avLst/>
          </a:prstGeom>
          <a:noFill/>
          <a:ln cap="flat" cmpd="sng" w="19050">
            <a:solidFill>
              <a:schemeClr val="dk1"/>
            </a:solidFill>
            <a:prstDash val="solid"/>
            <a:miter lim="800000"/>
            <a:headEnd len="sm" w="sm" type="none"/>
            <a:tailEnd len="sm" w="sm" type="none"/>
          </a:ln>
        </p:spPr>
      </p:cxnSp>
      <p:cxnSp>
        <p:nvCxnSpPr>
          <p:cNvPr id="66" name="Google Shape;66;p14"/>
          <p:cNvCxnSpPr/>
          <p:nvPr/>
        </p:nvCxnSpPr>
        <p:spPr>
          <a:xfrm>
            <a:off x="2842500" y="1200650"/>
            <a:ext cx="4200" cy="436500"/>
          </a:xfrm>
          <a:prstGeom prst="straightConnector1">
            <a:avLst/>
          </a:prstGeom>
          <a:noFill/>
          <a:ln cap="flat" cmpd="sng" w="19050">
            <a:solidFill>
              <a:schemeClr val="dk1"/>
            </a:solidFill>
            <a:prstDash val="solid"/>
            <a:miter lim="800000"/>
            <a:headEnd len="sm" w="sm" type="none"/>
            <a:tailEnd len="sm" w="sm" type="none"/>
          </a:ln>
        </p:spPr>
      </p:cxnSp>
      <p:cxnSp>
        <p:nvCxnSpPr>
          <p:cNvPr id="67" name="Google Shape;67;p14"/>
          <p:cNvCxnSpPr/>
          <p:nvPr/>
        </p:nvCxnSpPr>
        <p:spPr>
          <a:xfrm>
            <a:off x="6500100" y="1200650"/>
            <a:ext cx="4200" cy="436500"/>
          </a:xfrm>
          <a:prstGeom prst="straightConnector1">
            <a:avLst/>
          </a:prstGeom>
          <a:noFill/>
          <a:ln cap="flat" cmpd="sng" w="19050">
            <a:solidFill>
              <a:schemeClr val="dk1"/>
            </a:solidFill>
            <a:prstDash val="solid"/>
            <a:miter lim="800000"/>
            <a:headEnd len="sm" w="sm" type="none"/>
            <a:tailEnd len="sm" w="sm" type="none"/>
          </a:ln>
        </p:spPr>
      </p:cxnSp>
      <p:cxnSp>
        <p:nvCxnSpPr>
          <p:cNvPr id="68" name="Google Shape;68;p14"/>
          <p:cNvCxnSpPr/>
          <p:nvPr/>
        </p:nvCxnSpPr>
        <p:spPr>
          <a:xfrm>
            <a:off x="8328900" y="1194600"/>
            <a:ext cx="4200" cy="436500"/>
          </a:xfrm>
          <a:prstGeom prst="straightConnector1">
            <a:avLst/>
          </a:prstGeom>
          <a:noFill/>
          <a:ln cap="flat" cmpd="sng" w="19050">
            <a:solidFill>
              <a:schemeClr val="dk1"/>
            </a:solidFill>
            <a:prstDash val="solid"/>
            <a:miter lim="800000"/>
            <a:headEnd len="sm" w="sm" type="none"/>
            <a:tailEnd len="sm" w="sm" type="none"/>
          </a:ln>
        </p:spPr>
      </p:cxnSp>
      <p:sp>
        <p:nvSpPr>
          <p:cNvPr id="69" name="Google Shape;69;p14"/>
          <p:cNvSpPr txBox="1"/>
          <p:nvPr/>
        </p:nvSpPr>
        <p:spPr>
          <a:xfrm>
            <a:off x="2076475" y="3323025"/>
            <a:ext cx="1564500" cy="9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800">
                <a:solidFill>
                  <a:schemeClr val="dk1"/>
                </a:solidFill>
                <a:latin typeface="Source Sans Pro"/>
                <a:ea typeface="Source Sans Pro"/>
                <a:cs typeface="Source Sans Pro"/>
                <a:sym typeface="Source Sans Pro"/>
              </a:rPr>
              <a:t>Yash Mathur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 sz="800">
                <a:solidFill>
                  <a:schemeClr val="dk1"/>
                </a:solidFill>
                <a:latin typeface="Source Sans Pro"/>
                <a:ea typeface="Source Sans Pro"/>
                <a:cs typeface="Source Sans Pro"/>
                <a:sym typeface="Source Sans Pro"/>
              </a:rPr>
              <a:t>Software Engineer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 sz="800">
                <a:solidFill>
                  <a:schemeClr val="dk1"/>
                </a:solidFill>
                <a:latin typeface="Source Sans Pro"/>
                <a:ea typeface="Source Sans Pro"/>
                <a:cs typeface="Source Sans Pro"/>
                <a:sym typeface="Source Sans Pro"/>
              </a:rPr>
              <a:t>Backend Developer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Source Sans Pro"/>
                <a:ea typeface="Source Sans Pro"/>
                <a:cs typeface="Source Sans Pro"/>
                <a:sym typeface="Source Sans Pro"/>
              </a:rPr>
              <a:t>NYU Computer Science M.S</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p:txBody>
      </p:sp>
      <p:pic>
        <p:nvPicPr>
          <p:cNvPr id="70" name="Google Shape;70;p14"/>
          <p:cNvPicPr preferRelativeResize="0"/>
          <p:nvPr/>
        </p:nvPicPr>
        <p:blipFill rotWithShape="1">
          <a:blip r:embed="rId4">
            <a:alphaModFix/>
          </a:blip>
          <a:srcRect b="28461" l="17608" r="17608" t="22952"/>
          <a:stretch/>
        </p:blipFill>
        <p:spPr>
          <a:xfrm>
            <a:off x="2144200" y="1757175"/>
            <a:ext cx="1344300" cy="1344300"/>
          </a:xfrm>
          <a:prstGeom prst="ellipse">
            <a:avLst/>
          </a:prstGeom>
          <a:noFill/>
          <a:ln cap="flat" cmpd="sng" w="9525">
            <a:solidFill>
              <a:schemeClr val="dk1"/>
            </a:solidFill>
            <a:prstDash val="solid"/>
            <a:round/>
            <a:headEnd len="sm" w="sm" type="none"/>
            <a:tailEnd len="sm" w="sm" type="none"/>
          </a:ln>
        </p:spPr>
      </p:pic>
      <p:sp>
        <p:nvSpPr>
          <p:cNvPr id="71" name="Google Shape;71;p14"/>
          <p:cNvSpPr txBox="1"/>
          <p:nvPr/>
        </p:nvSpPr>
        <p:spPr>
          <a:xfrm>
            <a:off x="3905275" y="3323025"/>
            <a:ext cx="1564500" cy="9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800">
                <a:solidFill>
                  <a:schemeClr val="dk1"/>
                </a:solidFill>
                <a:latin typeface="Source Sans Pro"/>
                <a:ea typeface="Source Sans Pro"/>
                <a:cs typeface="Source Sans Pro"/>
                <a:sym typeface="Source Sans Pro"/>
              </a:rPr>
              <a:t>Tajeshu Mutte</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i="1" lang="en" sz="800">
                <a:solidFill>
                  <a:schemeClr val="dk1"/>
                </a:solidFill>
                <a:latin typeface="Source Sans Pro"/>
                <a:ea typeface="Source Sans Pro"/>
                <a:cs typeface="Source Sans Pro"/>
                <a:sym typeface="Source Sans Pro"/>
              </a:rPr>
              <a:t>Data Engineer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Source Sans Pro"/>
                <a:ea typeface="Source Sans Pro"/>
                <a:cs typeface="Source Sans Pro"/>
                <a:sym typeface="Source Sans Pro"/>
              </a:rPr>
              <a:t>NYU Computer Science M.S</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p:txBody>
      </p:sp>
      <p:pic>
        <p:nvPicPr>
          <p:cNvPr id="72" name="Google Shape;72;p14"/>
          <p:cNvPicPr preferRelativeResize="0"/>
          <p:nvPr/>
        </p:nvPicPr>
        <p:blipFill rotWithShape="1">
          <a:blip r:embed="rId5">
            <a:alphaModFix/>
          </a:blip>
          <a:srcRect b="9136" l="0" r="0" t="9144"/>
          <a:stretch/>
        </p:blipFill>
        <p:spPr>
          <a:xfrm>
            <a:off x="3973000" y="1757175"/>
            <a:ext cx="1344300" cy="1344300"/>
          </a:xfrm>
          <a:prstGeom prst="ellipse">
            <a:avLst/>
          </a:prstGeom>
          <a:noFill/>
          <a:ln cap="flat" cmpd="sng" w="9525">
            <a:solidFill>
              <a:schemeClr val="dk1"/>
            </a:solidFill>
            <a:prstDash val="solid"/>
            <a:round/>
            <a:headEnd len="sm" w="sm" type="none"/>
            <a:tailEnd len="sm" w="sm" type="none"/>
          </a:ln>
        </p:spPr>
      </p:pic>
      <p:sp>
        <p:nvSpPr>
          <p:cNvPr id="73" name="Google Shape;73;p14"/>
          <p:cNvSpPr txBox="1"/>
          <p:nvPr/>
        </p:nvSpPr>
        <p:spPr>
          <a:xfrm>
            <a:off x="5734075" y="3323025"/>
            <a:ext cx="1564500" cy="9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800">
                <a:solidFill>
                  <a:schemeClr val="dk1"/>
                </a:solidFill>
                <a:latin typeface="Source Sans Pro"/>
                <a:ea typeface="Source Sans Pro"/>
                <a:cs typeface="Source Sans Pro"/>
                <a:sym typeface="Source Sans Pro"/>
              </a:rPr>
              <a:t>Lucy Shi</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 sz="800">
                <a:solidFill>
                  <a:schemeClr val="dk1"/>
                </a:solidFill>
                <a:latin typeface="Source Sans Pro"/>
                <a:ea typeface="Source Sans Pro"/>
                <a:cs typeface="Source Sans Pro"/>
                <a:sym typeface="Source Sans Pro"/>
              </a:rPr>
              <a:t>Backend Developer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Source Sans Pro"/>
                <a:ea typeface="Source Sans Pro"/>
                <a:cs typeface="Source Sans Pro"/>
                <a:sym typeface="Source Sans Pro"/>
              </a:rPr>
              <a:t>NYU Computer Science M.S</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p:txBody>
      </p:sp>
      <p:pic>
        <p:nvPicPr>
          <p:cNvPr id="74" name="Google Shape;74;p14"/>
          <p:cNvPicPr preferRelativeResize="0"/>
          <p:nvPr/>
        </p:nvPicPr>
        <p:blipFill rotWithShape="1">
          <a:blip r:embed="rId3">
            <a:alphaModFix/>
          </a:blip>
          <a:srcRect b="-109310" l="11039" r="0" t="109310"/>
          <a:stretch/>
        </p:blipFill>
        <p:spPr>
          <a:xfrm>
            <a:off x="5801800" y="1757175"/>
            <a:ext cx="1344300" cy="1344300"/>
          </a:xfrm>
          <a:prstGeom prst="ellipse">
            <a:avLst/>
          </a:prstGeom>
          <a:noFill/>
          <a:ln cap="flat" cmpd="sng" w="9525">
            <a:solidFill>
              <a:schemeClr val="dk1"/>
            </a:solidFill>
            <a:prstDash val="solid"/>
            <a:round/>
            <a:headEnd len="sm" w="sm" type="none"/>
            <a:tailEnd len="sm" w="sm" type="none"/>
          </a:ln>
        </p:spPr>
      </p:pic>
      <p:sp>
        <p:nvSpPr>
          <p:cNvPr id="75" name="Google Shape;75;p14"/>
          <p:cNvSpPr txBox="1"/>
          <p:nvPr/>
        </p:nvSpPr>
        <p:spPr>
          <a:xfrm>
            <a:off x="7410475" y="3323025"/>
            <a:ext cx="1564500" cy="936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800">
                <a:solidFill>
                  <a:schemeClr val="dk1"/>
                </a:solidFill>
                <a:latin typeface="Source Sans Pro"/>
                <a:ea typeface="Source Sans Pro"/>
                <a:cs typeface="Source Sans Pro"/>
                <a:sym typeface="Source Sans Pro"/>
              </a:rPr>
              <a:t>Samuel Vieira Restrepo</a:t>
            </a:r>
            <a:endParaRPr b="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i="1" lang="en" sz="800">
                <a:solidFill>
                  <a:schemeClr val="dk1"/>
                </a:solidFill>
                <a:latin typeface="Source Sans Pro"/>
                <a:ea typeface="Source Sans Pro"/>
                <a:cs typeface="Source Sans Pro"/>
                <a:sym typeface="Source Sans Pro"/>
              </a:rPr>
              <a:t>Frontend Developer</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i="1"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None/>
            </a:pPr>
            <a:r>
              <a:rPr lang="en" sz="800">
                <a:solidFill>
                  <a:schemeClr val="dk1"/>
                </a:solidFill>
                <a:latin typeface="Source Sans Pro"/>
                <a:ea typeface="Source Sans Pro"/>
                <a:cs typeface="Source Sans Pro"/>
                <a:sym typeface="Source Sans Pro"/>
              </a:rPr>
              <a:t>NYU Computer Science M.S</a:t>
            </a:r>
            <a:endParaRPr sz="800">
              <a:solidFill>
                <a:schemeClr val="dk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t/>
            </a:r>
            <a:endParaRPr sz="800">
              <a:solidFill>
                <a:schemeClr val="dk1"/>
              </a:solidFill>
              <a:latin typeface="Source Sans Pro"/>
              <a:ea typeface="Source Sans Pro"/>
              <a:cs typeface="Source Sans Pro"/>
              <a:sym typeface="Source Sans Pro"/>
            </a:endParaRPr>
          </a:p>
        </p:txBody>
      </p:sp>
      <p:pic>
        <p:nvPicPr>
          <p:cNvPr id="76" name="Google Shape;76;p14"/>
          <p:cNvPicPr preferRelativeResize="0"/>
          <p:nvPr/>
        </p:nvPicPr>
        <p:blipFill rotWithShape="1">
          <a:blip r:embed="rId6">
            <a:alphaModFix/>
          </a:blip>
          <a:srcRect b="0" l="0" r="0" t="0"/>
          <a:stretch/>
        </p:blipFill>
        <p:spPr>
          <a:xfrm>
            <a:off x="7478200" y="1757175"/>
            <a:ext cx="1344300" cy="1344300"/>
          </a:xfrm>
          <a:prstGeom prst="ellipse">
            <a:avLst/>
          </a:prstGeom>
          <a:noFill/>
          <a:ln cap="flat" cmpd="sng" w="9525">
            <a:solidFill>
              <a:schemeClr val="dk1"/>
            </a:solidFill>
            <a:prstDash val="solid"/>
            <a:round/>
            <a:headEnd len="sm" w="sm" type="none"/>
            <a:tailEnd len="sm" w="sm" type="none"/>
          </a:ln>
        </p:spPr>
      </p:pic>
      <p:pic>
        <p:nvPicPr>
          <p:cNvPr id="77" name="Google Shape;77;p14"/>
          <p:cNvPicPr preferRelativeResize="0"/>
          <p:nvPr/>
        </p:nvPicPr>
        <p:blipFill>
          <a:blip r:embed="rId7">
            <a:alphaModFix/>
          </a:blip>
          <a:stretch>
            <a:fillRect/>
          </a:stretch>
        </p:blipFill>
        <p:spPr>
          <a:xfrm>
            <a:off x="8088875" y="4714498"/>
            <a:ext cx="1014950" cy="360850"/>
          </a:xfrm>
          <a:prstGeom prst="rect">
            <a:avLst/>
          </a:prstGeom>
          <a:noFill/>
          <a:ln>
            <a:noFill/>
          </a:ln>
        </p:spPr>
      </p:pic>
      <p:pic>
        <p:nvPicPr>
          <p:cNvPr id="78" name="Google Shape;78;p14"/>
          <p:cNvPicPr preferRelativeResize="0"/>
          <p:nvPr/>
        </p:nvPicPr>
        <p:blipFill rotWithShape="1">
          <a:blip r:embed="rId8">
            <a:alphaModFix/>
          </a:blip>
          <a:srcRect b="0" l="0" r="0" t="0"/>
          <a:stretch/>
        </p:blipFill>
        <p:spPr>
          <a:xfrm>
            <a:off x="5801800" y="1757175"/>
            <a:ext cx="1344300" cy="1344300"/>
          </a:xfrm>
          <a:prstGeom prst="ellipse">
            <a:avLst/>
          </a:prstGeom>
          <a:noFill/>
          <a:ln cap="flat" cmpd="sng" w="9525">
            <a:solidFill>
              <a:schemeClr val="dk1"/>
            </a:solidFill>
            <a:prstDash val="solid"/>
            <a:round/>
            <a:headEnd len="sm" w="sm" type="none"/>
            <a:tailEnd len="sm" w="sm" type="none"/>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311700" y="216425"/>
            <a:ext cx="1758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Overview</a:t>
            </a:r>
            <a:endParaRPr b="1"/>
          </a:p>
        </p:txBody>
      </p:sp>
      <p:sp>
        <p:nvSpPr>
          <p:cNvPr id="84" name="Google Shape;84;p15"/>
          <p:cNvSpPr/>
          <p:nvPr/>
        </p:nvSpPr>
        <p:spPr>
          <a:xfrm>
            <a:off x="315613" y="1876911"/>
            <a:ext cx="1095000" cy="1097100"/>
          </a:xfrm>
          <a:prstGeom prst="donut">
            <a:avLst>
              <a:gd fmla="val 8596" name="adj"/>
            </a:avLst>
          </a:prstGeom>
          <a:solidFill>
            <a:srgbClr val="830BCD"/>
          </a:solidFill>
          <a:ln cap="flat" cmpd="sng" w="9525">
            <a:solidFill>
              <a:schemeClr val="dk1"/>
            </a:solidFill>
            <a:prstDash val="solid"/>
            <a:round/>
            <a:headEnd len="sm" w="sm" type="none"/>
            <a:tailEnd len="sm" w="sm" type="none"/>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Nanum Gothic"/>
              <a:ea typeface="Nanum Gothic"/>
              <a:cs typeface="Nanum Gothic"/>
              <a:sym typeface="Nanum Gothic"/>
            </a:endParaRPr>
          </a:p>
        </p:txBody>
      </p:sp>
      <p:sp>
        <p:nvSpPr>
          <p:cNvPr id="85" name="Google Shape;85;p15"/>
          <p:cNvSpPr/>
          <p:nvPr/>
        </p:nvSpPr>
        <p:spPr>
          <a:xfrm>
            <a:off x="3909067" y="1876906"/>
            <a:ext cx="1095000" cy="1097100"/>
          </a:xfrm>
          <a:prstGeom prst="donut">
            <a:avLst>
              <a:gd fmla="val 8596" name="adj"/>
            </a:avLst>
          </a:prstGeom>
          <a:solidFill>
            <a:srgbClr val="830BCD"/>
          </a:solidFill>
          <a:ln cap="flat" cmpd="sng" w="9525">
            <a:solidFill>
              <a:schemeClr val="dk1"/>
            </a:solidFill>
            <a:prstDash val="solid"/>
            <a:round/>
            <a:headEnd len="sm" w="sm" type="none"/>
            <a:tailEnd len="sm" w="sm" type="none"/>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Nanum Gothic"/>
              <a:ea typeface="Nanum Gothic"/>
              <a:cs typeface="Nanum Gothic"/>
              <a:sym typeface="Nanum Gothic"/>
            </a:endParaRPr>
          </a:p>
        </p:txBody>
      </p:sp>
      <p:sp>
        <p:nvSpPr>
          <p:cNvPr id="86" name="Google Shape;86;p15"/>
          <p:cNvSpPr/>
          <p:nvPr/>
        </p:nvSpPr>
        <p:spPr>
          <a:xfrm>
            <a:off x="2117730" y="1876911"/>
            <a:ext cx="1095000" cy="1097100"/>
          </a:xfrm>
          <a:prstGeom prst="donut">
            <a:avLst>
              <a:gd fmla="val 8596" name="adj"/>
            </a:avLst>
          </a:prstGeom>
          <a:solidFill>
            <a:srgbClr val="830BCD"/>
          </a:solidFill>
          <a:ln cap="flat" cmpd="sng" w="9525">
            <a:solidFill>
              <a:schemeClr val="dk1"/>
            </a:solidFill>
            <a:prstDash val="solid"/>
            <a:round/>
            <a:headEnd len="sm" w="sm" type="none"/>
            <a:tailEnd len="sm" w="sm" type="none"/>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rgbClr val="830BCD"/>
              </a:solidFill>
              <a:latin typeface="Nanum Gothic"/>
              <a:ea typeface="Nanum Gothic"/>
              <a:cs typeface="Nanum Gothic"/>
              <a:sym typeface="Nanum Gothic"/>
            </a:endParaRPr>
          </a:p>
        </p:txBody>
      </p:sp>
      <p:sp>
        <p:nvSpPr>
          <p:cNvPr id="87" name="Google Shape;87;p15"/>
          <p:cNvSpPr/>
          <p:nvPr/>
        </p:nvSpPr>
        <p:spPr>
          <a:xfrm>
            <a:off x="5760894" y="1876900"/>
            <a:ext cx="1095000" cy="1097100"/>
          </a:xfrm>
          <a:prstGeom prst="donut">
            <a:avLst>
              <a:gd fmla="val 8596" name="adj"/>
            </a:avLst>
          </a:prstGeom>
          <a:solidFill>
            <a:srgbClr val="830BCD"/>
          </a:solidFill>
          <a:ln cap="flat" cmpd="sng" w="9525">
            <a:solidFill>
              <a:schemeClr val="dk1"/>
            </a:solidFill>
            <a:prstDash val="solid"/>
            <a:round/>
            <a:headEnd len="sm" w="sm" type="none"/>
            <a:tailEnd len="sm" w="sm" type="none"/>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Nanum Gothic"/>
              <a:ea typeface="Nanum Gothic"/>
              <a:cs typeface="Nanum Gothic"/>
              <a:sym typeface="Nanum Gothic"/>
            </a:endParaRPr>
          </a:p>
        </p:txBody>
      </p:sp>
      <p:sp>
        <p:nvSpPr>
          <p:cNvPr id="88" name="Google Shape;88;p15"/>
          <p:cNvSpPr txBox="1"/>
          <p:nvPr/>
        </p:nvSpPr>
        <p:spPr>
          <a:xfrm>
            <a:off x="679921" y="2177970"/>
            <a:ext cx="3270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Corbel"/>
              <a:buNone/>
            </a:pPr>
            <a:r>
              <a:rPr b="1" i="0" lang="en" sz="2400" u="none" cap="none" strike="noStrike">
                <a:solidFill>
                  <a:schemeClr val="dk1"/>
                </a:solidFill>
                <a:latin typeface="Nanum Gothic"/>
                <a:ea typeface="Nanum Gothic"/>
                <a:cs typeface="Nanum Gothic"/>
                <a:sym typeface="Nanum Gothic"/>
              </a:rPr>
              <a:t>1</a:t>
            </a:r>
            <a:endParaRPr b="1" i="0" sz="2400" u="none" cap="none" strike="noStrike">
              <a:solidFill>
                <a:schemeClr val="dk1"/>
              </a:solidFill>
              <a:latin typeface="Nanum Gothic"/>
              <a:ea typeface="Nanum Gothic"/>
              <a:cs typeface="Nanum Gothic"/>
              <a:sym typeface="Nanum Gothic"/>
            </a:endParaRPr>
          </a:p>
        </p:txBody>
      </p:sp>
      <p:sp>
        <p:nvSpPr>
          <p:cNvPr id="89" name="Google Shape;89;p15"/>
          <p:cNvSpPr txBox="1"/>
          <p:nvPr/>
        </p:nvSpPr>
        <p:spPr>
          <a:xfrm>
            <a:off x="2473470" y="2173427"/>
            <a:ext cx="3471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Corbel"/>
              <a:buNone/>
            </a:pPr>
            <a:r>
              <a:rPr b="1" i="0" lang="en" sz="2400" u="none" cap="none" strike="noStrike">
                <a:solidFill>
                  <a:schemeClr val="dk1"/>
                </a:solidFill>
                <a:latin typeface="Nanum Gothic"/>
                <a:ea typeface="Nanum Gothic"/>
                <a:cs typeface="Nanum Gothic"/>
                <a:sym typeface="Nanum Gothic"/>
              </a:rPr>
              <a:t>2</a:t>
            </a:r>
            <a:endParaRPr b="1" i="0" sz="2400" u="none" cap="none" strike="noStrike">
              <a:solidFill>
                <a:schemeClr val="dk1"/>
              </a:solidFill>
              <a:latin typeface="Nanum Gothic"/>
              <a:ea typeface="Nanum Gothic"/>
              <a:cs typeface="Nanum Gothic"/>
              <a:sym typeface="Nanum Gothic"/>
            </a:endParaRPr>
          </a:p>
        </p:txBody>
      </p:sp>
      <p:sp>
        <p:nvSpPr>
          <p:cNvPr id="90" name="Google Shape;90;p15"/>
          <p:cNvSpPr txBox="1"/>
          <p:nvPr/>
        </p:nvSpPr>
        <p:spPr>
          <a:xfrm>
            <a:off x="1688499" y="3346726"/>
            <a:ext cx="2020500" cy="37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lang="en" sz="1800">
                <a:solidFill>
                  <a:schemeClr val="dk1"/>
                </a:solidFill>
                <a:latin typeface="Nanum Gothic"/>
                <a:ea typeface="Nanum Gothic"/>
                <a:cs typeface="Nanum Gothic"/>
                <a:sym typeface="Nanum Gothic"/>
              </a:rPr>
              <a:t>Use Cases &amp; Solution</a:t>
            </a:r>
            <a:endParaRPr b="1" i="0" sz="1800" u="none" cap="none" strike="noStrike">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Clr>
                <a:srgbClr val="000000"/>
              </a:buClr>
              <a:buSzPts val="1800"/>
              <a:buFont typeface="Corbel"/>
              <a:buNone/>
            </a:pPr>
            <a:r>
              <a:t/>
            </a:r>
            <a:endParaRPr b="0" i="0" sz="1800" u="none" cap="none" strike="noStrike">
              <a:solidFill>
                <a:schemeClr val="dk1"/>
              </a:solidFill>
              <a:latin typeface="Nanum Gothic"/>
              <a:ea typeface="Nanum Gothic"/>
              <a:cs typeface="Nanum Gothic"/>
              <a:sym typeface="Nanum Gothic"/>
            </a:endParaRPr>
          </a:p>
        </p:txBody>
      </p:sp>
      <p:sp>
        <p:nvSpPr>
          <p:cNvPr id="91" name="Google Shape;91;p15"/>
          <p:cNvSpPr txBox="1"/>
          <p:nvPr/>
        </p:nvSpPr>
        <p:spPr>
          <a:xfrm>
            <a:off x="-138238" y="3327375"/>
            <a:ext cx="2020500" cy="916800"/>
          </a:xfrm>
          <a:prstGeom prst="rect">
            <a:avLst/>
          </a:prstGeom>
          <a:noFill/>
          <a:ln>
            <a:noFill/>
          </a:ln>
        </p:spPr>
        <p:txBody>
          <a:bodyPr anchorCtr="0" anchor="t" bIns="45700" lIns="91425" spcFirstLastPara="1" rIns="102100" wrap="square" tIns="45700">
            <a:noAutofit/>
          </a:bodyPr>
          <a:lstStyle/>
          <a:p>
            <a:pPr indent="0" lvl="0" marL="0" marR="0" rtl="0" algn="ctr">
              <a:lnSpc>
                <a:spcPct val="100000"/>
              </a:lnSpc>
              <a:spcBef>
                <a:spcPts val="0"/>
              </a:spcBef>
              <a:spcAft>
                <a:spcPts val="0"/>
              </a:spcAft>
              <a:buClr>
                <a:srgbClr val="000000"/>
              </a:buClr>
              <a:buSzPts val="1800"/>
              <a:buFont typeface="Corbel"/>
              <a:buNone/>
            </a:pPr>
            <a:r>
              <a:rPr b="1" lang="en" sz="1800">
                <a:solidFill>
                  <a:schemeClr val="dk1"/>
                </a:solidFill>
                <a:latin typeface="Nanum Gothic"/>
                <a:ea typeface="Nanum Gothic"/>
                <a:cs typeface="Nanum Gothic"/>
                <a:sym typeface="Nanum Gothic"/>
              </a:rPr>
              <a:t>Problem Statement</a:t>
            </a:r>
            <a:endParaRPr b="1" i="0" sz="1200" u="none" cap="none" strike="noStrike">
              <a:solidFill>
                <a:schemeClr val="dk1"/>
              </a:solidFill>
              <a:latin typeface="Nanum Gothic"/>
              <a:ea typeface="Nanum Gothic"/>
              <a:cs typeface="Nanum Gothic"/>
              <a:sym typeface="Nanum Gothic"/>
            </a:endParaRPr>
          </a:p>
        </p:txBody>
      </p:sp>
      <p:sp>
        <p:nvSpPr>
          <p:cNvPr id="92" name="Google Shape;92;p15"/>
          <p:cNvSpPr txBox="1"/>
          <p:nvPr/>
        </p:nvSpPr>
        <p:spPr>
          <a:xfrm>
            <a:off x="3657475" y="3327374"/>
            <a:ext cx="1758600" cy="91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Arial"/>
              <a:buNone/>
            </a:pPr>
            <a:r>
              <a:rPr b="1" lang="en" sz="1800">
                <a:solidFill>
                  <a:schemeClr val="dk1"/>
                </a:solidFill>
                <a:latin typeface="Nanum Gothic"/>
                <a:ea typeface="Nanum Gothic"/>
                <a:cs typeface="Nanum Gothic"/>
                <a:sym typeface="Nanum Gothic"/>
              </a:rPr>
              <a:t>System Architecture</a:t>
            </a:r>
            <a:endParaRPr b="1" i="0" sz="1200" u="none" cap="none" strike="noStrike">
              <a:solidFill>
                <a:schemeClr val="dk1"/>
              </a:solidFill>
              <a:latin typeface="Nanum Gothic"/>
              <a:ea typeface="Nanum Gothic"/>
              <a:cs typeface="Nanum Gothic"/>
              <a:sym typeface="Nanum Gothic"/>
            </a:endParaRPr>
          </a:p>
        </p:txBody>
      </p:sp>
      <p:sp>
        <p:nvSpPr>
          <p:cNvPr id="93" name="Google Shape;93;p15"/>
          <p:cNvSpPr txBox="1"/>
          <p:nvPr/>
        </p:nvSpPr>
        <p:spPr>
          <a:xfrm>
            <a:off x="5433900" y="3332050"/>
            <a:ext cx="1890600" cy="1097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000"/>
              <a:buFont typeface="Corbel"/>
              <a:buNone/>
            </a:pPr>
            <a:r>
              <a:rPr b="1" lang="en" sz="1800">
                <a:solidFill>
                  <a:schemeClr val="dk1"/>
                </a:solidFill>
                <a:latin typeface="Nanum Gothic"/>
                <a:ea typeface="Nanum Gothic"/>
                <a:cs typeface="Nanum Gothic"/>
                <a:sym typeface="Nanum Gothic"/>
              </a:rPr>
              <a:t>Implementation</a:t>
            </a:r>
            <a:endParaRPr b="1" sz="1800">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Clr>
                <a:srgbClr val="000000"/>
              </a:buClr>
              <a:buSzPts val="1000"/>
              <a:buFont typeface="Corbel"/>
              <a:buNone/>
            </a:pPr>
            <a:r>
              <a:t/>
            </a:r>
            <a:endParaRPr b="1" sz="1800">
              <a:solidFill>
                <a:schemeClr val="dk1"/>
              </a:solidFill>
              <a:latin typeface="Nanum Gothic"/>
              <a:ea typeface="Nanum Gothic"/>
              <a:cs typeface="Nanum Gothic"/>
              <a:sym typeface="Nanum Gothic"/>
            </a:endParaRPr>
          </a:p>
        </p:txBody>
      </p:sp>
      <p:sp>
        <p:nvSpPr>
          <p:cNvPr id="94" name="Google Shape;94;p15"/>
          <p:cNvSpPr txBox="1"/>
          <p:nvPr/>
        </p:nvSpPr>
        <p:spPr>
          <a:xfrm>
            <a:off x="4276323" y="2182495"/>
            <a:ext cx="3288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Corbel"/>
              <a:buNone/>
            </a:pPr>
            <a:r>
              <a:rPr b="1" i="0" lang="en" sz="2400" u="none" cap="none" strike="noStrike">
                <a:solidFill>
                  <a:schemeClr val="dk1"/>
                </a:solidFill>
                <a:latin typeface="Nanum Gothic"/>
                <a:ea typeface="Nanum Gothic"/>
                <a:cs typeface="Nanum Gothic"/>
                <a:sym typeface="Nanum Gothic"/>
              </a:rPr>
              <a:t>3</a:t>
            </a:r>
            <a:endParaRPr b="1" i="0" sz="2400" u="none" cap="none" strike="noStrike">
              <a:solidFill>
                <a:schemeClr val="dk1"/>
              </a:solidFill>
              <a:latin typeface="Nanum Gothic"/>
              <a:ea typeface="Nanum Gothic"/>
              <a:cs typeface="Nanum Gothic"/>
              <a:sym typeface="Nanum Gothic"/>
            </a:endParaRPr>
          </a:p>
        </p:txBody>
      </p:sp>
      <p:sp>
        <p:nvSpPr>
          <p:cNvPr id="95" name="Google Shape;95;p15"/>
          <p:cNvSpPr txBox="1"/>
          <p:nvPr/>
        </p:nvSpPr>
        <p:spPr>
          <a:xfrm>
            <a:off x="6124503" y="2178095"/>
            <a:ext cx="3471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Corbel"/>
              <a:buNone/>
            </a:pPr>
            <a:r>
              <a:rPr b="1" i="0" lang="en" sz="2400" u="none" cap="none" strike="noStrike">
                <a:solidFill>
                  <a:schemeClr val="dk1"/>
                </a:solidFill>
                <a:latin typeface="Nanum Gothic"/>
                <a:ea typeface="Nanum Gothic"/>
                <a:cs typeface="Nanum Gothic"/>
                <a:sym typeface="Nanum Gothic"/>
              </a:rPr>
              <a:t>4</a:t>
            </a:r>
            <a:endParaRPr b="1" i="0" sz="2400" u="none" cap="none" strike="noStrike">
              <a:solidFill>
                <a:schemeClr val="dk1"/>
              </a:solidFill>
              <a:latin typeface="Nanum Gothic"/>
              <a:ea typeface="Nanum Gothic"/>
              <a:cs typeface="Nanum Gothic"/>
              <a:sym typeface="Nanum Gothic"/>
            </a:endParaRPr>
          </a:p>
        </p:txBody>
      </p:sp>
      <p:sp>
        <p:nvSpPr>
          <p:cNvPr id="96" name="Google Shape;96;p15"/>
          <p:cNvSpPr/>
          <p:nvPr/>
        </p:nvSpPr>
        <p:spPr>
          <a:xfrm>
            <a:off x="7513494" y="1876900"/>
            <a:ext cx="1095000" cy="1097100"/>
          </a:xfrm>
          <a:prstGeom prst="donut">
            <a:avLst>
              <a:gd fmla="val 8596" name="adj"/>
            </a:avLst>
          </a:prstGeom>
          <a:solidFill>
            <a:srgbClr val="830BCD"/>
          </a:solidFill>
          <a:ln cap="flat" cmpd="sng" w="9525">
            <a:solidFill>
              <a:schemeClr val="dk1"/>
            </a:solidFill>
            <a:prstDash val="solid"/>
            <a:round/>
            <a:headEnd len="sm" w="sm" type="none"/>
            <a:tailEnd len="sm" w="sm" type="none"/>
          </a:ln>
          <a:effectLst>
            <a:outerShdw blurRad="39999" rotWithShape="0" dir="5400000" dist="23000">
              <a:srgbClr val="000000">
                <a:alpha val="3451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Nanum Gothic"/>
              <a:ea typeface="Nanum Gothic"/>
              <a:cs typeface="Nanum Gothic"/>
              <a:sym typeface="Nanum Gothic"/>
            </a:endParaRPr>
          </a:p>
        </p:txBody>
      </p:sp>
      <p:sp>
        <p:nvSpPr>
          <p:cNvPr id="97" name="Google Shape;97;p15"/>
          <p:cNvSpPr txBox="1"/>
          <p:nvPr/>
        </p:nvSpPr>
        <p:spPr>
          <a:xfrm>
            <a:off x="7338900" y="3332050"/>
            <a:ext cx="1478400" cy="376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Corbel"/>
              <a:buNone/>
            </a:pPr>
            <a:r>
              <a:rPr b="1" lang="en" sz="1800">
                <a:solidFill>
                  <a:schemeClr val="dk1"/>
                </a:solidFill>
                <a:latin typeface="Nanum Gothic"/>
                <a:ea typeface="Nanum Gothic"/>
                <a:cs typeface="Nanum Gothic"/>
                <a:sym typeface="Nanum Gothic"/>
              </a:rPr>
              <a:t>Conclusion</a:t>
            </a:r>
            <a:endParaRPr b="1" i="0" sz="1000" u="none" cap="none" strike="noStrike">
              <a:solidFill>
                <a:schemeClr val="dk1"/>
              </a:solidFill>
              <a:latin typeface="Nanum Gothic"/>
              <a:ea typeface="Nanum Gothic"/>
              <a:cs typeface="Nanum Gothic"/>
              <a:sym typeface="Nanum Gothic"/>
            </a:endParaRPr>
          </a:p>
        </p:txBody>
      </p:sp>
      <p:sp>
        <p:nvSpPr>
          <p:cNvPr id="98" name="Google Shape;98;p15"/>
          <p:cNvSpPr txBox="1"/>
          <p:nvPr/>
        </p:nvSpPr>
        <p:spPr>
          <a:xfrm>
            <a:off x="7877103" y="2178095"/>
            <a:ext cx="347100" cy="494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Corbel"/>
              <a:buNone/>
            </a:pPr>
            <a:r>
              <a:rPr b="1" lang="en" sz="2400">
                <a:solidFill>
                  <a:schemeClr val="dk1"/>
                </a:solidFill>
                <a:latin typeface="Nanum Gothic"/>
                <a:ea typeface="Nanum Gothic"/>
                <a:cs typeface="Nanum Gothic"/>
                <a:sym typeface="Nanum Gothic"/>
              </a:rPr>
              <a:t>5</a:t>
            </a:r>
            <a:endParaRPr b="1" i="0" sz="2400" u="none" cap="none" strike="noStrike">
              <a:solidFill>
                <a:schemeClr val="dk1"/>
              </a:solidFill>
              <a:latin typeface="Nanum Gothic"/>
              <a:ea typeface="Nanum Gothic"/>
              <a:cs typeface="Nanum Gothic"/>
              <a:sym typeface="Nanum Gothic"/>
            </a:endParaRPr>
          </a:p>
        </p:txBody>
      </p:sp>
      <p:pic>
        <p:nvPicPr>
          <p:cNvPr id="99" name="Google Shape;99;p15"/>
          <p:cNvPicPr preferRelativeResize="0"/>
          <p:nvPr/>
        </p:nvPicPr>
        <p:blipFill>
          <a:blip r:embed="rId3">
            <a:alphaModFix/>
          </a:blip>
          <a:stretch>
            <a:fillRect/>
          </a:stretch>
        </p:blipFill>
        <p:spPr>
          <a:xfrm>
            <a:off x="8088875" y="4714498"/>
            <a:ext cx="1014950" cy="360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255450" y="284325"/>
            <a:ext cx="448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1.1 Market Trend</a:t>
            </a:r>
            <a:endParaRPr b="1"/>
          </a:p>
        </p:txBody>
      </p:sp>
      <p:pic>
        <p:nvPicPr>
          <p:cNvPr id="105" name="Google Shape;105;p16"/>
          <p:cNvPicPr preferRelativeResize="0"/>
          <p:nvPr/>
        </p:nvPicPr>
        <p:blipFill>
          <a:blip r:embed="rId3">
            <a:alphaModFix/>
          </a:blip>
          <a:stretch>
            <a:fillRect/>
          </a:stretch>
        </p:blipFill>
        <p:spPr>
          <a:xfrm>
            <a:off x="5286325" y="163800"/>
            <a:ext cx="3550349" cy="2292850"/>
          </a:xfrm>
          <a:prstGeom prst="rect">
            <a:avLst/>
          </a:prstGeom>
          <a:noFill/>
          <a:ln>
            <a:noFill/>
          </a:ln>
        </p:spPr>
      </p:pic>
      <p:sp>
        <p:nvSpPr>
          <p:cNvPr id="106" name="Google Shape;106;p16"/>
          <p:cNvSpPr txBox="1"/>
          <p:nvPr/>
        </p:nvSpPr>
        <p:spPr>
          <a:xfrm>
            <a:off x="289275" y="1040150"/>
            <a:ext cx="4684500" cy="33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 global art market has experienced consistent growth since 2009. Although the market size temporarily declined due to the COVID-19 pandemic, it quickly recovered to its original size and has maintained its scale since then.</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rPr lang="en" sz="1600">
                <a:solidFill>
                  <a:schemeClr val="dk1"/>
                </a:solidFill>
              </a:rPr>
              <a:t>In 2023, the United States accounted for 42% of the global art market by value, representing the highest percentage compared to any other country.</a:t>
            </a:r>
            <a:endParaRPr sz="16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pic>
        <p:nvPicPr>
          <p:cNvPr id="107" name="Google Shape;107;p16"/>
          <p:cNvPicPr preferRelativeResize="0"/>
          <p:nvPr/>
        </p:nvPicPr>
        <p:blipFill>
          <a:blip r:embed="rId4">
            <a:alphaModFix/>
          </a:blip>
          <a:stretch>
            <a:fillRect/>
          </a:stretch>
        </p:blipFill>
        <p:spPr>
          <a:xfrm>
            <a:off x="5286325" y="2571750"/>
            <a:ext cx="3550351" cy="2407049"/>
          </a:xfrm>
          <a:prstGeom prst="rect">
            <a:avLst/>
          </a:prstGeom>
          <a:noFill/>
          <a:ln>
            <a:noFill/>
          </a:ln>
        </p:spPr>
      </p:pic>
      <p:pic>
        <p:nvPicPr>
          <p:cNvPr id="108" name="Google Shape;108;p16"/>
          <p:cNvPicPr preferRelativeResize="0"/>
          <p:nvPr/>
        </p:nvPicPr>
        <p:blipFill>
          <a:blip r:embed="rId5">
            <a:alphaModFix/>
          </a:blip>
          <a:stretch>
            <a:fillRect/>
          </a:stretch>
        </p:blipFill>
        <p:spPr>
          <a:xfrm>
            <a:off x="93900" y="4706448"/>
            <a:ext cx="1014950" cy="360850"/>
          </a:xfrm>
          <a:prstGeom prst="rect">
            <a:avLst/>
          </a:prstGeom>
          <a:noFill/>
          <a:ln>
            <a:noFill/>
          </a:ln>
        </p:spPr>
      </p:pic>
      <p:sp>
        <p:nvSpPr>
          <p:cNvPr id="109" name="Google Shape;109;p16"/>
          <p:cNvSpPr txBox="1"/>
          <p:nvPr/>
        </p:nvSpPr>
        <p:spPr>
          <a:xfrm>
            <a:off x="1154575" y="4766700"/>
            <a:ext cx="4131900" cy="224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lang="en" sz="800">
                <a:solidFill>
                  <a:schemeClr val="dk1"/>
                </a:solidFill>
                <a:latin typeface="Nanum Gothic"/>
                <a:ea typeface="Nanum Gothic"/>
                <a:cs typeface="Nanum Gothic"/>
                <a:sym typeface="Nanum Gothic"/>
              </a:rPr>
              <a:t>Reference: The Art Basel &amp; UBS; Art Market Report 2024 by ARTS ECONOMICS</a:t>
            </a:r>
            <a:endParaRPr b="1" i="0" sz="800" u="none" cap="none" strike="noStrike">
              <a:solidFill>
                <a:schemeClr val="dk1"/>
              </a:solidFill>
              <a:latin typeface="Nanum Gothic"/>
              <a:ea typeface="Nanum Gothic"/>
              <a:cs typeface="Nanum Gothic"/>
              <a:sym typeface="Nanum Gothic"/>
            </a:endParaRPr>
          </a:p>
          <a:p>
            <a:pPr indent="0" lvl="0" marL="0" marR="0" rtl="0" algn="ctr">
              <a:lnSpc>
                <a:spcPct val="100000"/>
              </a:lnSpc>
              <a:spcBef>
                <a:spcPts val="0"/>
              </a:spcBef>
              <a:spcAft>
                <a:spcPts val="0"/>
              </a:spcAft>
              <a:buClr>
                <a:srgbClr val="000000"/>
              </a:buClr>
              <a:buSzPts val="1800"/>
              <a:buFont typeface="Corbel"/>
              <a:buNone/>
            </a:pPr>
            <a:r>
              <a:t/>
            </a:r>
            <a:endParaRPr b="0" i="0" sz="1800" u="none" cap="none" strike="noStrike">
              <a:solidFill>
                <a:schemeClr val="dk1"/>
              </a:solidFill>
              <a:latin typeface="Nanum Gothic"/>
              <a:ea typeface="Nanum Gothic"/>
              <a:cs typeface="Nanum Gothic"/>
              <a:sym typeface="Nanum Gothic"/>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idx="1" type="body"/>
          </p:nvPr>
        </p:nvSpPr>
        <p:spPr>
          <a:xfrm>
            <a:off x="339800" y="1124350"/>
            <a:ext cx="4485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300">
                <a:solidFill>
                  <a:schemeClr val="dk1"/>
                </a:solidFill>
              </a:rPr>
              <a:t>Despite the substantial growth and economic significance of the global art market, many investors lack a deep understanding of their personal art preferences. This gap in knowledge presents a challenge for individuals looking to make informed investments in art pieces. Consequently, there is a clear demand for analytical tools that can effectively analyze user preferences and recommend art pieces accordingly. Such tools would enable potential investors to make more educated decisions, aligning their investments with their personal tastes and reducing the risk associated with art acquisitions.</a:t>
            </a:r>
            <a:endParaRPr sz="1300">
              <a:solidFill>
                <a:schemeClr val="dk1"/>
              </a:solidFill>
            </a:endParaRPr>
          </a:p>
        </p:txBody>
      </p:sp>
      <p:sp>
        <p:nvSpPr>
          <p:cNvPr id="115" name="Google Shape;115;p17"/>
          <p:cNvSpPr txBox="1"/>
          <p:nvPr>
            <p:ph type="title"/>
          </p:nvPr>
        </p:nvSpPr>
        <p:spPr>
          <a:xfrm>
            <a:off x="255450" y="284325"/>
            <a:ext cx="4485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1.2 Problem Statement</a:t>
            </a:r>
            <a:endParaRPr b="1"/>
          </a:p>
        </p:txBody>
      </p:sp>
      <p:pic>
        <p:nvPicPr>
          <p:cNvPr id="116" name="Google Shape;116;p17"/>
          <p:cNvPicPr preferRelativeResize="0"/>
          <p:nvPr/>
        </p:nvPicPr>
        <p:blipFill>
          <a:blip r:embed="rId3">
            <a:alphaModFix/>
          </a:blip>
          <a:stretch>
            <a:fillRect/>
          </a:stretch>
        </p:blipFill>
        <p:spPr>
          <a:xfrm>
            <a:off x="8088875" y="4714498"/>
            <a:ext cx="1014950" cy="360850"/>
          </a:xfrm>
          <a:prstGeom prst="rect">
            <a:avLst/>
          </a:prstGeom>
          <a:noFill/>
          <a:ln>
            <a:noFill/>
          </a:ln>
        </p:spPr>
      </p:pic>
      <p:sp>
        <p:nvSpPr>
          <p:cNvPr id="117" name="Google Shape;117;p17"/>
          <p:cNvSpPr txBox="1"/>
          <p:nvPr/>
        </p:nvSpPr>
        <p:spPr>
          <a:xfrm>
            <a:off x="3405380" y="3254814"/>
            <a:ext cx="1471500" cy="1094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a:p>
        </p:txBody>
      </p:sp>
      <p:pic>
        <p:nvPicPr>
          <p:cNvPr id="118" name="Google Shape;118;p17"/>
          <p:cNvPicPr preferRelativeResize="0"/>
          <p:nvPr/>
        </p:nvPicPr>
        <p:blipFill>
          <a:blip r:embed="rId4">
            <a:alphaModFix/>
          </a:blip>
          <a:stretch>
            <a:fillRect/>
          </a:stretch>
        </p:blipFill>
        <p:spPr>
          <a:xfrm>
            <a:off x="5017100" y="1165313"/>
            <a:ext cx="4031076" cy="28128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title"/>
          </p:nvPr>
        </p:nvSpPr>
        <p:spPr>
          <a:xfrm>
            <a:off x="311700" y="107750"/>
            <a:ext cx="455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t>2.1 Use Cases</a:t>
            </a:r>
            <a:endParaRPr b="1"/>
          </a:p>
        </p:txBody>
      </p:sp>
      <p:sp>
        <p:nvSpPr>
          <p:cNvPr id="124" name="Google Shape;124;p18"/>
          <p:cNvSpPr txBox="1"/>
          <p:nvPr/>
        </p:nvSpPr>
        <p:spPr>
          <a:xfrm>
            <a:off x="5682650" y="589550"/>
            <a:ext cx="3086400" cy="3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n" sz="1500" u="none" cap="none" strike="noStrike">
                <a:solidFill>
                  <a:srgbClr val="FF00FF"/>
                </a:solidFill>
                <a:latin typeface="Proxima Nova"/>
                <a:ea typeface="Proxima Nova"/>
                <a:cs typeface="Proxima Nova"/>
                <a:sym typeface="Proxima Nova"/>
              </a:rPr>
              <a:t>Case 2</a:t>
            </a:r>
            <a:endParaRPr b="1" i="1" sz="1500" u="none" cap="none" strike="noStrike">
              <a:solidFill>
                <a:srgbClr val="FF00FF"/>
              </a:solidFill>
              <a:latin typeface="Proxima Nova"/>
              <a:ea typeface="Proxima Nova"/>
              <a:cs typeface="Proxima Nova"/>
              <a:sym typeface="Proxima Nova"/>
            </a:endParaRPr>
          </a:p>
        </p:txBody>
      </p:sp>
      <p:sp>
        <p:nvSpPr>
          <p:cNvPr id="125" name="Google Shape;125;p18"/>
          <p:cNvSpPr/>
          <p:nvPr/>
        </p:nvSpPr>
        <p:spPr>
          <a:xfrm>
            <a:off x="6867425" y="1018050"/>
            <a:ext cx="737100" cy="37800"/>
          </a:xfrm>
          <a:prstGeom prst="rect">
            <a:avLst/>
          </a:prstGeom>
          <a:solidFill>
            <a:srgbClr val="FF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830BCD"/>
              </a:highlight>
              <a:latin typeface="Arial"/>
              <a:ea typeface="Arial"/>
              <a:cs typeface="Arial"/>
              <a:sym typeface="Arial"/>
            </a:endParaRPr>
          </a:p>
        </p:txBody>
      </p:sp>
      <p:sp>
        <p:nvSpPr>
          <p:cNvPr id="126" name="Google Shape;126;p18"/>
          <p:cNvSpPr txBox="1"/>
          <p:nvPr/>
        </p:nvSpPr>
        <p:spPr>
          <a:xfrm>
            <a:off x="408750" y="589550"/>
            <a:ext cx="3086400" cy="3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1" lang="en" sz="1500" u="none" cap="none" strike="noStrike">
                <a:solidFill>
                  <a:srgbClr val="FF00FF"/>
                </a:solidFill>
                <a:latin typeface="Proxima Nova"/>
                <a:ea typeface="Proxima Nova"/>
                <a:cs typeface="Proxima Nova"/>
                <a:sym typeface="Proxima Nova"/>
              </a:rPr>
              <a:t>Case 1</a:t>
            </a:r>
            <a:endParaRPr b="1" i="1" sz="1500" u="none" cap="none" strike="noStrike">
              <a:solidFill>
                <a:srgbClr val="FF00FF"/>
              </a:solidFill>
              <a:latin typeface="Proxima Nova"/>
              <a:ea typeface="Proxima Nova"/>
              <a:cs typeface="Proxima Nova"/>
              <a:sym typeface="Proxima Nova"/>
            </a:endParaRPr>
          </a:p>
        </p:txBody>
      </p:sp>
      <p:sp>
        <p:nvSpPr>
          <p:cNvPr id="127" name="Google Shape;127;p18"/>
          <p:cNvSpPr/>
          <p:nvPr/>
        </p:nvSpPr>
        <p:spPr>
          <a:xfrm>
            <a:off x="1593525" y="1018050"/>
            <a:ext cx="737100" cy="37800"/>
          </a:xfrm>
          <a:prstGeom prst="rect">
            <a:avLst/>
          </a:prstGeom>
          <a:solidFill>
            <a:srgbClr val="FF0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cxnSp>
        <p:nvCxnSpPr>
          <p:cNvPr id="128" name="Google Shape;128;p18"/>
          <p:cNvCxnSpPr/>
          <p:nvPr/>
        </p:nvCxnSpPr>
        <p:spPr>
          <a:xfrm rot="10800000">
            <a:off x="2606525" y="936450"/>
            <a:ext cx="1218300" cy="0"/>
          </a:xfrm>
          <a:prstGeom prst="straightConnector1">
            <a:avLst/>
          </a:prstGeom>
          <a:noFill/>
          <a:ln cap="flat" cmpd="sng" w="19050">
            <a:solidFill>
              <a:srgbClr val="FF00FF"/>
            </a:solidFill>
            <a:prstDash val="solid"/>
            <a:round/>
            <a:headEnd len="sm" w="sm" type="none"/>
            <a:tailEnd len="med" w="med" type="oval"/>
          </a:ln>
        </p:spPr>
      </p:cxnSp>
      <p:cxnSp>
        <p:nvCxnSpPr>
          <p:cNvPr id="129" name="Google Shape;129;p18"/>
          <p:cNvCxnSpPr/>
          <p:nvPr/>
        </p:nvCxnSpPr>
        <p:spPr>
          <a:xfrm rot="10800000">
            <a:off x="5157950" y="936450"/>
            <a:ext cx="1218300" cy="0"/>
          </a:xfrm>
          <a:prstGeom prst="straightConnector1">
            <a:avLst/>
          </a:prstGeom>
          <a:noFill/>
          <a:ln cap="flat" cmpd="sng" w="19050">
            <a:solidFill>
              <a:srgbClr val="FF00FF"/>
            </a:solidFill>
            <a:prstDash val="solid"/>
            <a:round/>
            <a:headEnd len="med" w="med" type="oval"/>
            <a:tailEnd len="sm" w="sm" type="none"/>
          </a:ln>
        </p:spPr>
      </p:cxnSp>
      <p:sp>
        <p:nvSpPr>
          <p:cNvPr id="130" name="Google Shape;130;p18"/>
          <p:cNvSpPr txBox="1"/>
          <p:nvPr/>
        </p:nvSpPr>
        <p:spPr>
          <a:xfrm>
            <a:off x="3958488" y="737074"/>
            <a:ext cx="1017900" cy="323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00FF"/>
                </a:solidFill>
                <a:latin typeface="Proxima Nova"/>
                <a:ea typeface="Proxima Nova"/>
                <a:cs typeface="Proxima Nova"/>
                <a:sym typeface="Proxima Nova"/>
              </a:rPr>
              <a:t>CLIENT</a:t>
            </a:r>
            <a:endParaRPr b="1" i="0" sz="1400" u="none" cap="none" strike="noStrike">
              <a:solidFill>
                <a:srgbClr val="FF00FF"/>
              </a:solidFill>
              <a:latin typeface="Proxima Nova"/>
              <a:ea typeface="Proxima Nova"/>
              <a:cs typeface="Proxima Nova"/>
              <a:sym typeface="Proxima Nova"/>
            </a:endParaRPr>
          </a:p>
        </p:txBody>
      </p:sp>
      <p:grpSp>
        <p:nvGrpSpPr>
          <p:cNvPr id="131" name="Google Shape;131;p18"/>
          <p:cNvGrpSpPr/>
          <p:nvPr/>
        </p:nvGrpSpPr>
        <p:grpSpPr>
          <a:xfrm>
            <a:off x="156350" y="1273475"/>
            <a:ext cx="4365376" cy="1801300"/>
            <a:chOff x="3950" y="1730675"/>
            <a:chExt cx="4365376" cy="1801300"/>
          </a:xfrm>
        </p:grpSpPr>
        <p:grpSp>
          <p:nvGrpSpPr>
            <p:cNvPr id="132" name="Google Shape;132;p18"/>
            <p:cNvGrpSpPr/>
            <p:nvPr/>
          </p:nvGrpSpPr>
          <p:grpSpPr>
            <a:xfrm>
              <a:off x="2489825" y="2976225"/>
              <a:ext cx="1879501" cy="555750"/>
              <a:chOff x="2483550" y="2998800"/>
              <a:chExt cx="1879501" cy="555750"/>
            </a:xfrm>
          </p:grpSpPr>
          <p:sp>
            <p:nvSpPr>
              <p:cNvPr id="133" name="Google Shape;133;p18"/>
              <p:cNvSpPr txBox="1"/>
              <p:nvPr/>
            </p:nvSpPr>
            <p:spPr>
              <a:xfrm>
                <a:off x="2483551" y="2998800"/>
                <a:ext cx="1879500" cy="2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1" lang="en" sz="1300" u="none" cap="none" strike="noStrike">
                    <a:solidFill>
                      <a:schemeClr val="dk1"/>
                    </a:solidFill>
                    <a:latin typeface="Proxima Nova"/>
                    <a:ea typeface="Proxima Nova"/>
                    <a:cs typeface="Proxima Nova"/>
                    <a:sym typeface="Proxima Nova"/>
                  </a:rPr>
                  <a:t>Alice</a:t>
                </a:r>
                <a:endParaRPr b="1" i="1" sz="1300" u="none" cap="none" strike="noStrike">
                  <a:solidFill>
                    <a:schemeClr val="dk1"/>
                  </a:solidFill>
                  <a:latin typeface="Proxima Nova"/>
                  <a:ea typeface="Proxima Nova"/>
                  <a:cs typeface="Proxima Nova"/>
                  <a:sym typeface="Proxima Nova"/>
                </a:endParaRPr>
              </a:p>
            </p:txBody>
          </p:sp>
          <p:sp>
            <p:nvSpPr>
              <p:cNvPr id="134" name="Google Shape;134;p18"/>
              <p:cNvSpPr txBox="1"/>
              <p:nvPr/>
            </p:nvSpPr>
            <p:spPr>
              <a:xfrm>
                <a:off x="2483550" y="3203250"/>
                <a:ext cx="1879500" cy="351300"/>
              </a:xfrm>
              <a:prstGeom prst="rect">
                <a:avLst/>
              </a:prstGeom>
              <a:noFill/>
              <a:ln>
                <a:noFill/>
              </a:ln>
            </p:spPr>
            <p:txBody>
              <a:bodyPr anchorCtr="0" anchor="t"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800"/>
                  <a:buFont typeface="Arial"/>
                  <a:buNone/>
                </a:pPr>
                <a:r>
                  <a:rPr b="0" i="0" lang="en" sz="800" u="none" cap="none" strike="noStrike">
                    <a:solidFill>
                      <a:schemeClr val="dk1"/>
                    </a:solidFill>
                    <a:latin typeface="Source Sans Pro"/>
                    <a:ea typeface="Source Sans Pro"/>
                    <a:cs typeface="Source Sans Pro"/>
                    <a:sym typeface="Source Sans Pro"/>
                  </a:rPr>
                  <a:t>New York University, Business, Sophomore, 22</a:t>
                </a:r>
                <a:endParaRPr b="0" i="0" sz="800" u="none" cap="none" strike="noStrike">
                  <a:solidFill>
                    <a:schemeClr val="dk1"/>
                  </a:solidFill>
                  <a:latin typeface="Source Sans Pro"/>
                  <a:ea typeface="Source Sans Pro"/>
                  <a:cs typeface="Source Sans Pro"/>
                  <a:sym typeface="Source Sans Pro"/>
                </a:endParaRPr>
              </a:p>
              <a:p>
                <a:pPr indent="0" lvl="0" marL="0" marR="0" rtl="0" algn="ctr">
                  <a:lnSpc>
                    <a:spcPct val="130000"/>
                  </a:lnSpc>
                  <a:spcBef>
                    <a:spcPts val="0"/>
                  </a:spcBef>
                  <a:spcAft>
                    <a:spcPts val="0"/>
                  </a:spcAft>
                  <a:buClr>
                    <a:srgbClr val="000000"/>
                  </a:buClr>
                  <a:buSzPts val="1200"/>
                  <a:buFont typeface="Arial"/>
                  <a:buNone/>
                </a:pPr>
                <a:r>
                  <a:t/>
                </a:r>
                <a:endParaRPr b="1" i="1" sz="1200" u="none" cap="none" strike="noStrike">
                  <a:solidFill>
                    <a:srgbClr val="000000"/>
                  </a:solidFill>
                  <a:latin typeface="Source Sans Pro"/>
                  <a:ea typeface="Source Sans Pro"/>
                  <a:cs typeface="Source Sans Pro"/>
                  <a:sym typeface="Source Sans Pro"/>
                </a:endParaRPr>
              </a:p>
              <a:p>
                <a:pPr indent="0" lvl="0" marL="0" marR="0" rtl="0" algn="ctr">
                  <a:lnSpc>
                    <a:spcPct val="130000"/>
                  </a:lnSpc>
                  <a:spcBef>
                    <a:spcPts val="0"/>
                  </a:spcBef>
                  <a:spcAft>
                    <a:spcPts val="0"/>
                  </a:spcAft>
                  <a:buClr>
                    <a:srgbClr val="000000"/>
                  </a:buClr>
                  <a:buSzPts val="1200"/>
                  <a:buFont typeface="Arial"/>
                  <a:buNone/>
                </a:pPr>
                <a:r>
                  <a:t/>
                </a:r>
                <a:endParaRPr b="1" i="1" sz="1200" u="none" cap="none" strike="noStrike">
                  <a:solidFill>
                    <a:srgbClr val="000000"/>
                  </a:solidFill>
                  <a:latin typeface="Source Sans Pro"/>
                  <a:ea typeface="Source Sans Pro"/>
                  <a:cs typeface="Source Sans Pro"/>
                  <a:sym typeface="Source Sans Pro"/>
                </a:endParaRPr>
              </a:p>
            </p:txBody>
          </p:sp>
        </p:grpSp>
        <p:sp>
          <p:nvSpPr>
            <p:cNvPr id="135" name="Google Shape;135;p18"/>
            <p:cNvSpPr/>
            <p:nvPr/>
          </p:nvSpPr>
          <p:spPr>
            <a:xfrm>
              <a:off x="3950" y="1730675"/>
              <a:ext cx="2538300" cy="490200"/>
            </a:xfrm>
            <a:prstGeom prst="wedgeRoundRectCallout">
              <a:avLst>
                <a:gd fmla="val 60116" name="adj1"/>
                <a:gd fmla="val -17678" name="adj2"/>
                <a:gd fmla="val 0" name="adj3"/>
              </a:avLst>
            </a:prstGeom>
            <a:solidFill>
              <a:srgbClr val="FFFF00"/>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200"/>
                <a:buFont typeface="Arial"/>
                <a:buNone/>
              </a:pPr>
              <a:r>
                <a:rPr lang="en" sz="1200">
                  <a:solidFill>
                    <a:schemeClr val="lt1"/>
                  </a:solidFill>
                  <a:latin typeface="Source Sans Pro"/>
                  <a:ea typeface="Source Sans Pro"/>
                  <a:cs typeface="Source Sans Pro"/>
                  <a:sym typeface="Source Sans Pro"/>
                </a:rPr>
                <a:t>“Personalized Art </a:t>
              </a:r>
              <a:r>
                <a:rPr lang="en" sz="1200">
                  <a:solidFill>
                    <a:schemeClr val="lt1"/>
                  </a:solidFill>
                  <a:latin typeface="Source Sans Pro"/>
                  <a:ea typeface="Source Sans Pro"/>
                  <a:cs typeface="Source Sans Pro"/>
                  <a:sym typeface="Source Sans Pro"/>
                </a:rPr>
                <a:t>recommendation</a:t>
              </a:r>
              <a:r>
                <a:rPr lang="en" sz="1200">
                  <a:solidFill>
                    <a:schemeClr val="lt1"/>
                  </a:solidFill>
                  <a:latin typeface="Source Sans Pro"/>
                  <a:ea typeface="Source Sans Pro"/>
                  <a:cs typeface="Source Sans Pro"/>
                  <a:sym typeface="Source Sans Pro"/>
                </a:rPr>
                <a:t>”</a:t>
              </a:r>
              <a:endParaRPr b="0" i="0" sz="1200" u="none" cap="none" strike="noStrike">
                <a:solidFill>
                  <a:schemeClr val="lt1"/>
                </a:solidFill>
                <a:latin typeface="Source Sans Pro"/>
                <a:ea typeface="Source Sans Pro"/>
                <a:cs typeface="Source Sans Pro"/>
                <a:sym typeface="Source Sans Pro"/>
              </a:endParaRPr>
            </a:p>
          </p:txBody>
        </p:sp>
        <p:pic>
          <p:nvPicPr>
            <p:cNvPr id="136" name="Google Shape;136;p18"/>
            <p:cNvPicPr preferRelativeResize="0"/>
            <p:nvPr/>
          </p:nvPicPr>
          <p:blipFill rotWithShape="1">
            <a:blip r:embed="rId3">
              <a:alphaModFix/>
            </a:blip>
            <a:srcRect b="0" l="40118" r="20101" t="0"/>
            <a:stretch/>
          </p:blipFill>
          <p:spPr>
            <a:xfrm>
              <a:off x="2786613" y="1730675"/>
              <a:ext cx="1211400" cy="1205400"/>
            </a:xfrm>
            <a:prstGeom prst="ellipse">
              <a:avLst/>
            </a:prstGeom>
            <a:noFill/>
            <a:ln cap="flat" cmpd="sng" w="19050">
              <a:solidFill>
                <a:srgbClr val="FFFFFF"/>
              </a:solidFill>
              <a:prstDash val="solid"/>
              <a:round/>
              <a:headEnd len="sm" w="sm" type="none"/>
              <a:tailEnd len="sm" w="sm" type="none"/>
            </a:ln>
          </p:spPr>
        </p:pic>
      </p:grpSp>
      <p:sp>
        <p:nvSpPr>
          <p:cNvPr id="137" name="Google Shape;137;p18"/>
          <p:cNvSpPr txBox="1"/>
          <p:nvPr/>
        </p:nvSpPr>
        <p:spPr>
          <a:xfrm>
            <a:off x="156350" y="1995575"/>
            <a:ext cx="2625000" cy="2789400"/>
          </a:xfrm>
          <a:prstGeom prst="rect">
            <a:avLst/>
          </a:prstGeom>
          <a:noFill/>
          <a:ln cap="flat" cmpd="sng" w="19050">
            <a:solidFill>
              <a:schemeClr val="dk1"/>
            </a:solidFill>
            <a:prstDash val="dot"/>
            <a:round/>
            <a:headEnd len="sm" w="sm" type="none"/>
            <a:tailEnd len="sm" w="sm" type="none"/>
          </a:ln>
        </p:spPr>
        <p:txBody>
          <a:bodyPr anchorCtr="0" anchor="t" bIns="91425" lIns="91425" spcFirstLastPara="1" rIns="91425" wrap="square" tIns="91425">
            <a:noAutofit/>
          </a:bodyPr>
          <a:lstStyle/>
          <a:p>
            <a:pPr indent="-285750" lvl="0" marL="457200" marR="0" rtl="0" algn="l">
              <a:lnSpc>
                <a:spcPct val="100000"/>
              </a:lnSpc>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Users can search for artworks based on keywords provided by them.</a:t>
            </a:r>
            <a:endParaRPr sz="900">
              <a:solidFill>
                <a:schemeClr val="dk1"/>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user can also filter artworks based on categories, artists, period, genre.</a:t>
            </a:r>
            <a:endParaRPr sz="900">
              <a:solidFill>
                <a:schemeClr val="dk1"/>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Users have the option to mark artworks as favorites.</a:t>
            </a:r>
            <a:endParaRPr sz="900">
              <a:solidFill>
                <a:schemeClr val="dk1"/>
              </a:solidFill>
              <a:latin typeface="Proxima Nova"/>
              <a:ea typeface="Proxima Nova"/>
              <a:cs typeface="Proxima Nova"/>
              <a:sym typeface="Proxima Nova"/>
            </a:endParaRPr>
          </a:p>
          <a:p>
            <a:pPr indent="-285750" lvl="0" marL="457200" marR="0" rtl="0" algn="l">
              <a:lnSpc>
                <a:spcPct val="100000"/>
              </a:lnSpc>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By selecting favorites, users create a personalized collection of artworks they love.</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application collects metadata from the selected artworks, including artist names, categories, and genes.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system analyzes the metadata to determine patterns and preferences in the user’s selections.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Based on the analysis, the application displays a personalized list of recommended artworks that the user is most likely to prefer.</a:t>
            </a:r>
            <a:endParaRPr sz="900">
              <a:solidFill>
                <a:schemeClr val="dk1"/>
              </a:solidFill>
              <a:latin typeface="Proxima Nova"/>
              <a:ea typeface="Proxima Nova"/>
              <a:cs typeface="Proxima Nova"/>
              <a:sym typeface="Proxima Nova"/>
            </a:endParaRPr>
          </a:p>
        </p:txBody>
      </p:sp>
      <p:cxnSp>
        <p:nvCxnSpPr>
          <p:cNvPr id="138" name="Google Shape;138;p18"/>
          <p:cNvCxnSpPr/>
          <p:nvPr/>
        </p:nvCxnSpPr>
        <p:spPr>
          <a:xfrm>
            <a:off x="4467438" y="1161875"/>
            <a:ext cx="21900" cy="2671800"/>
          </a:xfrm>
          <a:prstGeom prst="straightConnector1">
            <a:avLst/>
          </a:prstGeom>
          <a:noFill/>
          <a:ln cap="flat" cmpd="sng" w="9525">
            <a:solidFill>
              <a:srgbClr val="FF00FF"/>
            </a:solidFill>
            <a:prstDash val="solid"/>
            <a:round/>
            <a:headEnd len="sm" w="sm" type="none"/>
            <a:tailEnd len="sm" w="sm" type="none"/>
          </a:ln>
        </p:spPr>
      </p:cxnSp>
      <p:grpSp>
        <p:nvGrpSpPr>
          <p:cNvPr id="139" name="Google Shape;139;p18"/>
          <p:cNvGrpSpPr/>
          <p:nvPr/>
        </p:nvGrpSpPr>
        <p:grpSpPr>
          <a:xfrm>
            <a:off x="4435075" y="1273487"/>
            <a:ext cx="4181525" cy="1890387"/>
            <a:chOff x="4587475" y="1730687"/>
            <a:chExt cx="4181525" cy="1890387"/>
          </a:xfrm>
        </p:grpSpPr>
        <p:sp>
          <p:nvSpPr>
            <p:cNvPr id="140" name="Google Shape;140;p18"/>
            <p:cNvSpPr/>
            <p:nvPr/>
          </p:nvSpPr>
          <p:spPr>
            <a:xfrm>
              <a:off x="6489900" y="1739900"/>
              <a:ext cx="2279100" cy="440400"/>
            </a:xfrm>
            <a:prstGeom prst="wedgeRoundRectCallout">
              <a:avLst>
                <a:gd fmla="val -61038" name="adj1"/>
                <a:gd fmla="val -17941" name="adj2"/>
                <a:gd fmla="val 0" name="adj3"/>
              </a:avLst>
            </a:prstGeom>
            <a:solidFill>
              <a:srgbClr val="FFFF00"/>
            </a:solidFill>
            <a:ln>
              <a:noFill/>
            </a:ln>
          </p:spPr>
          <p:txBody>
            <a:bodyPr anchorCtr="0" anchor="ctr"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1200"/>
                <a:buFont typeface="Arial"/>
                <a:buNone/>
              </a:pPr>
              <a:r>
                <a:rPr lang="en" sz="1200">
                  <a:solidFill>
                    <a:schemeClr val="lt1"/>
                  </a:solidFill>
                  <a:latin typeface="Source Sans Pro"/>
                  <a:ea typeface="Source Sans Pro"/>
                  <a:cs typeface="Source Sans Pro"/>
                  <a:sym typeface="Source Sans Pro"/>
                </a:rPr>
                <a:t>“Art Investment Profiling”</a:t>
              </a:r>
              <a:endParaRPr b="0" i="0" sz="1200" u="none" cap="none" strike="noStrike">
                <a:solidFill>
                  <a:schemeClr val="lt1"/>
                </a:solidFill>
                <a:latin typeface="Source Sans Pro"/>
                <a:ea typeface="Source Sans Pro"/>
                <a:cs typeface="Source Sans Pro"/>
                <a:sym typeface="Source Sans Pro"/>
              </a:endParaRPr>
            </a:p>
          </p:txBody>
        </p:sp>
        <p:pic>
          <p:nvPicPr>
            <p:cNvPr id="141" name="Google Shape;141;p18"/>
            <p:cNvPicPr preferRelativeResize="0"/>
            <p:nvPr/>
          </p:nvPicPr>
          <p:blipFill rotWithShape="1">
            <a:blip r:embed="rId4">
              <a:alphaModFix/>
            </a:blip>
            <a:srcRect b="0" l="0" r="33002" t="0"/>
            <a:stretch/>
          </p:blipFill>
          <p:spPr>
            <a:xfrm>
              <a:off x="4921525" y="1730687"/>
              <a:ext cx="1211400" cy="1205400"/>
            </a:xfrm>
            <a:prstGeom prst="ellipse">
              <a:avLst/>
            </a:prstGeom>
            <a:noFill/>
            <a:ln cap="flat" cmpd="sng" w="19050">
              <a:solidFill>
                <a:srgbClr val="FFFFFF"/>
              </a:solidFill>
              <a:prstDash val="solid"/>
              <a:round/>
              <a:headEnd len="sm" w="sm" type="none"/>
              <a:tailEnd len="sm" w="sm" type="none"/>
            </a:ln>
          </p:spPr>
        </p:pic>
        <p:grpSp>
          <p:nvGrpSpPr>
            <p:cNvPr id="142" name="Google Shape;142;p18"/>
            <p:cNvGrpSpPr/>
            <p:nvPr/>
          </p:nvGrpSpPr>
          <p:grpSpPr>
            <a:xfrm>
              <a:off x="4587475" y="2976225"/>
              <a:ext cx="1879501" cy="644849"/>
              <a:chOff x="2483550" y="2998800"/>
              <a:chExt cx="1879501" cy="644849"/>
            </a:xfrm>
          </p:grpSpPr>
          <p:sp>
            <p:nvSpPr>
              <p:cNvPr id="143" name="Google Shape;143;p18"/>
              <p:cNvSpPr txBox="1"/>
              <p:nvPr/>
            </p:nvSpPr>
            <p:spPr>
              <a:xfrm>
                <a:off x="2483551" y="2998800"/>
                <a:ext cx="1879500" cy="23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1" i="1" lang="en" sz="1300">
                    <a:solidFill>
                      <a:schemeClr val="dk1"/>
                    </a:solidFill>
                    <a:latin typeface="Proxima Nova"/>
                    <a:ea typeface="Proxima Nova"/>
                    <a:cs typeface="Proxima Nova"/>
                    <a:sym typeface="Proxima Nova"/>
                  </a:rPr>
                  <a:t>Juan</a:t>
                </a:r>
                <a:endParaRPr b="1" i="1" sz="1300" u="none" cap="none" strike="noStrike">
                  <a:solidFill>
                    <a:schemeClr val="dk1"/>
                  </a:solidFill>
                  <a:latin typeface="Proxima Nova"/>
                  <a:ea typeface="Proxima Nova"/>
                  <a:cs typeface="Proxima Nova"/>
                  <a:sym typeface="Proxima Nova"/>
                </a:endParaRPr>
              </a:p>
            </p:txBody>
          </p:sp>
          <p:sp>
            <p:nvSpPr>
              <p:cNvPr id="144" name="Google Shape;144;p18"/>
              <p:cNvSpPr txBox="1"/>
              <p:nvPr/>
            </p:nvSpPr>
            <p:spPr>
              <a:xfrm>
                <a:off x="2483550" y="3203249"/>
                <a:ext cx="1879500" cy="440400"/>
              </a:xfrm>
              <a:prstGeom prst="rect">
                <a:avLst/>
              </a:prstGeom>
              <a:noFill/>
              <a:ln>
                <a:noFill/>
              </a:ln>
            </p:spPr>
            <p:txBody>
              <a:bodyPr anchorCtr="0" anchor="t" bIns="91425" lIns="91425" spcFirstLastPara="1" rIns="91425" wrap="square" tIns="91425">
                <a:noAutofit/>
              </a:bodyPr>
              <a:lstStyle/>
              <a:p>
                <a:pPr indent="0" lvl="0" marL="0" marR="0" rtl="0" algn="ctr">
                  <a:lnSpc>
                    <a:spcPct val="130000"/>
                  </a:lnSpc>
                  <a:spcBef>
                    <a:spcPts val="0"/>
                  </a:spcBef>
                  <a:spcAft>
                    <a:spcPts val="0"/>
                  </a:spcAft>
                  <a:buClr>
                    <a:srgbClr val="000000"/>
                  </a:buClr>
                  <a:buSzPts val="800"/>
                  <a:buFont typeface="Arial"/>
                  <a:buNone/>
                </a:pPr>
                <a:r>
                  <a:rPr lang="en" sz="800">
                    <a:solidFill>
                      <a:schemeClr val="dk1"/>
                    </a:solidFill>
                    <a:latin typeface="Source Sans Pro"/>
                    <a:ea typeface="Source Sans Pro"/>
                    <a:cs typeface="Source Sans Pro"/>
                    <a:sym typeface="Source Sans Pro"/>
                  </a:rPr>
                  <a:t>IBM</a:t>
                </a:r>
                <a:r>
                  <a:rPr b="0" i="0" lang="en" sz="800" u="none" cap="none" strike="noStrike">
                    <a:solidFill>
                      <a:schemeClr val="dk1"/>
                    </a:solidFill>
                    <a:latin typeface="Source Sans Pro"/>
                    <a:ea typeface="Source Sans Pro"/>
                    <a:cs typeface="Source Sans Pro"/>
                    <a:sym typeface="Source Sans Pro"/>
                  </a:rPr>
                  <a:t>, </a:t>
                </a:r>
                <a:r>
                  <a:rPr lang="en" sz="800">
                    <a:solidFill>
                      <a:schemeClr val="dk1"/>
                    </a:solidFill>
                    <a:latin typeface="Source Sans Pro"/>
                    <a:ea typeface="Source Sans Pro"/>
                    <a:cs typeface="Source Sans Pro"/>
                    <a:sym typeface="Source Sans Pro"/>
                  </a:rPr>
                  <a:t>Product Manager,  Art Investor,     40 (approx)</a:t>
                </a:r>
                <a:endParaRPr sz="800">
                  <a:solidFill>
                    <a:schemeClr val="dk1"/>
                  </a:solidFill>
                  <a:latin typeface="Source Sans Pro"/>
                  <a:ea typeface="Source Sans Pro"/>
                  <a:cs typeface="Source Sans Pro"/>
                  <a:sym typeface="Source Sans Pro"/>
                </a:endParaRPr>
              </a:p>
              <a:p>
                <a:pPr indent="0" lvl="0" marL="0" marR="0" rtl="0" algn="ctr">
                  <a:lnSpc>
                    <a:spcPct val="130000"/>
                  </a:lnSpc>
                  <a:spcBef>
                    <a:spcPts val="0"/>
                  </a:spcBef>
                  <a:spcAft>
                    <a:spcPts val="0"/>
                  </a:spcAft>
                  <a:buClr>
                    <a:srgbClr val="000000"/>
                  </a:buClr>
                  <a:buSzPts val="1200"/>
                  <a:buFont typeface="Arial"/>
                  <a:buNone/>
                </a:pPr>
                <a:r>
                  <a:t/>
                </a:r>
                <a:endParaRPr b="1" i="1" sz="1200" u="none" cap="none" strike="noStrike">
                  <a:solidFill>
                    <a:srgbClr val="000000"/>
                  </a:solidFill>
                  <a:latin typeface="Source Sans Pro"/>
                  <a:ea typeface="Source Sans Pro"/>
                  <a:cs typeface="Source Sans Pro"/>
                  <a:sym typeface="Source Sans Pro"/>
                </a:endParaRPr>
              </a:p>
              <a:p>
                <a:pPr indent="0" lvl="0" marL="0" marR="0" rtl="0" algn="ctr">
                  <a:lnSpc>
                    <a:spcPct val="130000"/>
                  </a:lnSpc>
                  <a:spcBef>
                    <a:spcPts val="0"/>
                  </a:spcBef>
                  <a:spcAft>
                    <a:spcPts val="0"/>
                  </a:spcAft>
                  <a:buClr>
                    <a:srgbClr val="000000"/>
                  </a:buClr>
                  <a:buSzPts val="1200"/>
                  <a:buFont typeface="Arial"/>
                  <a:buNone/>
                </a:pPr>
                <a:r>
                  <a:t/>
                </a:r>
                <a:endParaRPr b="1" i="1" sz="1200" u="none" cap="none" strike="noStrike">
                  <a:solidFill>
                    <a:srgbClr val="000000"/>
                  </a:solidFill>
                  <a:latin typeface="Source Sans Pro"/>
                  <a:ea typeface="Source Sans Pro"/>
                  <a:cs typeface="Source Sans Pro"/>
                  <a:sym typeface="Source Sans Pro"/>
                </a:endParaRPr>
              </a:p>
            </p:txBody>
          </p:sp>
        </p:grpSp>
      </p:grpSp>
      <p:sp>
        <p:nvSpPr>
          <p:cNvPr id="145" name="Google Shape;145;p18"/>
          <p:cNvSpPr txBox="1"/>
          <p:nvPr/>
        </p:nvSpPr>
        <p:spPr>
          <a:xfrm>
            <a:off x="6175450" y="1914125"/>
            <a:ext cx="2881800" cy="2952300"/>
          </a:xfrm>
          <a:prstGeom prst="rect">
            <a:avLst/>
          </a:prstGeom>
          <a:noFill/>
          <a:ln cap="flat" cmpd="sng" w="19050">
            <a:solidFill>
              <a:schemeClr val="dk1"/>
            </a:solidFill>
            <a:prstDash val="dot"/>
            <a:round/>
            <a:headEnd len="sm" w="sm" type="none"/>
            <a:tailEnd len="sm" w="sm" type="none"/>
          </a:ln>
        </p:spPr>
        <p:txBody>
          <a:bodyPr anchorCtr="0" anchor="t" bIns="91425" lIns="91425" spcFirstLastPara="1" rIns="91425" wrap="square" tIns="91425">
            <a:noAutofit/>
          </a:bodyPr>
          <a:lstStyle/>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user has the option to select artworks from a diverse range of investment-grade artworks displayed on the platform.</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application gathers and analyzes metadata from the selected pieces to identify key attributes such as artist reputation, art category, historical value increase, and similarity to other high-yield artworks.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Using this data, the system creates a profile that matches the user's investment preferences and suggests a portfolio of recommended artworks.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user reviews the suggested portfolio, accesses detailed reports on each artwork, and receives guidance on potential returns and market trends.</a:t>
            </a:r>
            <a:endParaRPr sz="900">
              <a:solidFill>
                <a:schemeClr val="dk1"/>
              </a:solidFill>
              <a:latin typeface="Proxima Nova"/>
              <a:ea typeface="Proxima Nova"/>
              <a:cs typeface="Proxima Nova"/>
              <a:sym typeface="Proxima Nova"/>
            </a:endParaRPr>
          </a:p>
          <a:p>
            <a:pPr indent="-285750" lvl="0" marL="457200" rtl="0" algn="l">
              <a:spcBef>
                <a:spcPts val="0"/>
              </a:spcBef>
              <a:spcAft>
                <a:spcPts val="0"/>
              </a:spcAft>
              <a:buClr>
                <a:schemeClr val="dk1"/>
              </a:buClr>
              <a:buSzPts val="900"/>
              <a:buFont typeface="Proxima Nova"/>
              <a:buChar char="●"/>
            </a:pPr>
            <a:r>
              <a:rPr lang="en" sz="900">
                <a:solidFill>
                  <a:schemeClr val="dk1"/>
                </a:solidFill>
                <a:latin typeface="Proxima Nova"/>
                <a:ea typeface="Proxima Nova"/>
                <a:cs typeface="Proxima Nova"/>
                <a:sym typeface="Proxima Nova"/>
              </a:rPr>
              <a:t>The user can then make informed decisions regarding their art investments based on this tailored advice.</a:t>
            </a:r>
            <a:endParaRPr sz="900">
              <a:solidFill>
                <a:schemeClr val="dk1"/>
              </a:solidFill>
              <a:latin typeface="Proxima Nova"/>
              <a:ea typeface="Proxima Nova"/>
              <a:cs typeface="Proxima Nova"/>
              <a:sym typeface="Proxima Nova"/>
            </a:endParaRPr>
          </a:p>
        </p:txBody>
      </p:sp>
      <p:pic>
        <p:nvPicPr>
          <p:cNvPr id="146" name="Google Shape;146;p18"/>
          <p:cNvPicPr preferRelativeResize="0"/>
          <p:nvPr/>
        </p:nvPicPr>
        <p:blipFill>
          <a:blip r:embed="rId5">
            <a:alphaModFix/>
          </a:blip>
          <a:stretch>
            <a:fillRect/>
          </a:stretch>
        </p:blipFill>
        <p:spPr>
          <a:xfrm>
            <a:off x="37650" y="4785048"/>
            <a:ext cx="1014950" cy="360850"/>
          </a:xfrm>
          <a:prstGeom prst="rect">
            <a:avLst/>
          </a:prstGeom>
          <a:noFill/>
          <a:ln>
            <a:noFill/>
          </a:ln>
        </p:spPr>
      </p:pic>
      <p:pic>
        <p:nvPicPr>
          <p:cNvPr id="147" name="Google Shape;147;p18"/>
          <p:cNvPicPr preferRelativeResize="0"/>
          <p:nvPr/>
        </p:nvPicPr>
        <p:blipFill rotWithShape="1">
          <a:blip r:embed="rId6">
            <a:alphaModFix/>
          </a:blip>
          <a:srcRect b="396" l="0" r="0" t="386"/>
          <a:stretch/>
        </p:blipFill>
        <p:spPr>
          <a:xfrm>
            <a:off x="4776750" y="1273487"/>
            <a:ext cx="1211400" cy="1205400"/>
          </a:xfrm>
          <a:prstGeom prst="ellipse">
            <a:avLst/>
          </a:prstGeom>
          <a:noFill/>
          <a:ln cap="flat" cmpd="sng" w="19050">
            <a:solidFill>
              <a:srgbClr val="FFFFFF"/>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9"/>
          <p:cNvSpPr/>
          <p:nvPr/>
        </p:nvSpPr>
        <p:spPr>
          <a:xfrm>
            <a:off x="0" y="0"/>
            <a:ext cx="9144000" cy="2299500"/>
          </a:xfrm>
          <a:prstGeom prst="rect">
            <a:avLst/>
          </a:prstGeom>
          <a:solidFill>
            <a:srgbClr val="830BC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nvGrpSpPr>
          <p:cNvPr id="153" name="Google Shape;153;p19"/>
          <p:cNvGrpSpPr/>
          <p:nvPr/>
        </p:nvGrpSpPr>
        <p:grpSpPr>
          <a:xfrm>
            <a:off x="442041" y="234536"/>
            <a:ext cx="6633903" cy="643050"/>
            <a:chOff x="636766" y="363816"/>
            <a:chExt cx="2625313" cy="857400"/>
          </a:xfrm>
        </p:grpSpPr>
        <p:sp>
          <p:nvSpPr>
            <p:cNvPr id="154" name="Google Shape;154;p19"/>
            <p:cNvSpPr txBox="1"/>
            <p:nvPr/>
          </p:nvSpPr>
          <p:spPr>
            <a:xfrm>
              <a:off x="640079" y="363816"/>
              <a:ext cx="2622000" cy="857400"/>
            </a:xfrm>
            <a:prstGeom prst="rect">
              <a:avLst/>
            </a:prstGeom>
            <a:noFill/>
            <a:ln>
              <a:noFill/>
            </a:ln>
          </p:spPr>
          <p:txBody>
            <a:bodyPr anchorCtr="0" anchor="ctr" bIns="68575" lIns="68575" spcFirstLastPara="1" rIns="68575" wrap="square" tIns="68575">
              <a:noAutofit/>
            </a:bodyPr>
            <a:lstStyle/>
            <a:p>
              <a:pPr indent="0" lvl="0" marL="0" marR="0" rtl="0" algn="l">
                <a:lnSpc>
                  <a:spcPct val="100000"/>
                </a:lnSpc>
                <a:spcBef>
                  <a:spcPts val="0"/>
                </a:spcBef>
                <a:spcAft>
                  <a:spcPts val="0"/>
                </a:spcAft>
                <a:buClr>
                  <a:schemeClr val="lt1"/>
                </a:buClr>
                <a:buSzPts val="2400"/>
                <a:buFont typeface="Helvetica Neue"/>
                <a:buNone/>
              </a:pPr>
              <a:r>
                <a:rPr b="1" lang="en" sz="2400">
                  <a:solidFill>
                    <a:schemeClr val="dk1"/>
                  </a:solidFill>
                  <a:latin typeface="Helvetica Neue"/>
                  <a:ea typeface="Helvetica Neue"/>
                  <a:cs typeface="Helvetica Neue"/>
                  <a:sym typeface="Helvetica Neue"/>
                </a:rPr>
                <a:t>2.2 </a:t>
              </a:r>
              <a:r>
                <a:rPr b="1" i="0" lang="en" sz="2400" u="none" cap="none" strike="noStrike">
                  <a:solidFill>
                    <a:schemeClr val="dk1"/>
                  </a:solidFill>
                  <a:latin typeface="Helvetica Neue"/>
                  <a:ea typeface="Helvetica Neue"/>
                  <a:cs typeface="Helvetica Neue"/>
                  <a:sym typeface="Helvetica Neue"/>
                </a:rPr>
                <a:t>Solution</a:t>
              </a:r>
              <a:endParaRPr b="0" i="0" sz="1100" u="none" cap="none" strike="noStrike">
                <a:solidFill>
                  <a:schemeClr val="dk1"/>
                </a:solidFill>
                <a:latin typeface="Arial"/>
                <a:ea typeface="Arial"/>
                <a:cs typeface="Arial"/>
                <a:sym typeface="Arial"/>
              </a:endParaRPr>
            </a:p>
          </p:txBody>
        </p:sp>
        <p:cxnSp>
          <p:nvCxnSpPr>
            <p:cNvPr id="155" name="Google Shape;155;p19"/>
            <p:cNvCxnSpPr/>
            <p:nvPr/>
          </p:nvCxnSpPr>
          <p:spPr>
            <a:xfrm>
              <a:off x="636766" y="455389"/>
              <a:ext cx="0" cy="672300"/>
            </a:xfrm>
            <a:prstGeom prst="straightConnector1">
              <a:avLst/>
            </a:prstGeom>
            <a:noFill/>
            <a:ln cap="flat" cmpd="sng" w="63500">
              <a:solidFill>
                <a:schemeClr val="dk1"/>
              </a:solidFill>
              <a:prstDash val="solid"/>
              <a:miter lim="800000"/>
              <a:headEnd len="sm" w="sm" type="none"/>
              <a:tailEnd len="sm" w="sm" type="none"/>
            </a:ln>
          </p:spPr>
        </p:cxnSp>
      </p:grpSp>
      <p:sp>
        <p:nvSpPr>
          <p:cNvPr id="156" name="Google Shape;156;p19"/>
          <p:cNvSpPr txBox="1"/>
          <p:nvPr/>
        </p:nvSpPr>
        <p:spPr>
          <a:xfrm>
            <a:off x="923633" y="1520190"/>
            <a:ext cx="2273700" cy="5997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lt1"/>
              </a:buClr>
              <a:buSzPts val="1500"/>
              <a:buFont typeface="Helvetica Neue"/>
              <a:buNone/>
            </a:pPr>
            <a:r>
              <a:rPr b="1" lang="en" sz="1800">
                <a:solidFill>
                  <a:schemeClr val="dk1"/>
                </a:solidFill>
                <a:latin typeface="Helvetica Neue"/>
                <a:ea typeface="Helvetica Neue"/>
                <a:cs typeface="Helvetica Neue"/>
                <a:sym typeface="Helvetica Neue"/>
              </a:rPr>
              <a:t>Velocity</a:t>
            </a:r>
            <a:endParaRPr b="1" i="0" sz="1800" u="none" cap="none" strike="noStrike">
              <a:solidFill>
                <a:schemeClr val="dk1"/>
              </a:solidFill>
              <a:latin typeface="Helvetica Neue"/>
              <a:ea typeface="Helvetica Neue"/>
              <a:cs typeface="Helvetica Neue"/>
              <a:sym typeface="Helvetica Neue"/>
            </a:endParaRPr>
          </a:p>
        </p:txBody>
      </p:sp>
      <p:sp>
        <p:nvSpPr>
          <p:cNvPr id="157" name="Google Shape;157;p19"/>
          <p:cNvSpPr txBox="1"/>
          <p:nvPr/>
        </p:nvSpPr>
        <p:spPr>
          <a:xfrm>
            <a:off x="627375" y="3220974"/>
            <a:ext cx="2866200" cy="9726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Helvetica Neue"/>
                <a:ea typeface="Helvetica Neue"/>
                <a:cs typeface="Helvetica Neue"/>
                <a:sym typeface="Helvetica Neue"/>
              </a:rPr>
              <a:t>Spark: Implemented transformation and lazy evaluation such as aggregation to speed up our data preprocessing</a:t>
            </a:r>
            <a:endParaRPr b="0" i="0" u="none" cap="none" strike="noStrike">
              <a:solidFill>
                <a:srgbClr val="000000"/>
              </a:solidFill>
              <a:latin typeface="Arial"/>
              <a:ea typeface="Arial"/>
              <a:cs typeface="Arial"/>
              <a:sym typeface="Arial"/>
            </a:endParaRPr>
          </a:p>
        </p:txBody>
      </p:sp>
      <p:sp>
        <p:nvSpPr>
          <p:cNvPr id="158" name="Google Shape;158;p19"/>
          <p:cNvSpPr/>
          <p:nvPr/>
        </p:nvSpPr>
        <p:spPr>
          <a:xfrm>
            <a:off x="1716207" y="2119900"/>
            <a:ext cx="726526" cy="180070"/>
          </a:xfrm>
          <a:custGeom>
            <a:rect b="b" l="l" r="r" t="t"/>
            <a:pathLst>
              <a:path extrusionOk="0" h="290435" w="1026892">
                <a:moveTo>
                  <a:pt x="513446" y="0"/>
                </a:moveTo>
                <a:cubicBezTo>
                  <a:pt x="721641" y="0"/>
                  <a:pt x="905197" y="105484"/>
                  <a:pt x="1013588" y="265923"/>
                </a:cubicBezTo>
                <a:lnTo>
                  <a:pt x="1026892" y="290435"/>
                </a:lnTo>
                <a:lnTo>
                  <a:pt x="0" y="290435"/>
                </a:lnTo>
                <a:lnTo>
                  <a:pt x="13305" y="265923"/>
                </a:lnTo>
                <a:cubicBezTo>
                  <a:pt x="121695" y="105484"/>
                  <a:pt x="305252" y="0"/>
                  <a:pt x="513446"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59" name="Google Shape;159;p19"/>
          <p:cNvSpPr txBox="1"/>
          <p:nvPr/>
        </p:nvSpPr>
        <p:spPr>
          <a:xfrm>
            <a:off x="1875182" y="2222470"/>
            <a:ext cx="4002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Helvetica Neue"/>
                <a:ea typeface="Helvetica Neue"/>
                <a:cs typeface="Helvetica Neue"/>
                <a:sym typeface="Helvetica Neue"/>
              </a:rPr>
              <a:t>1</a:t>
            </a:r>
            <a:endParaRPr b="0" i="0" sz="1100" u="none" cap="none" strike="noStrike">
              <a:solidFill>
                <a:srgbClr val="000000"/>
              </a:solidFill>
              <a:latin typeface="Arial"/>
              <a:ea typeface="Arial"/>
              <a:cs typeface="Arial"/>
              <a:sym typeface="Arial"/>
            </a:endParaRPr>
          </a:p>
        </p:txBody>
      </p:sp>
      <p:sp>
        <p:nvSpPr>
          <p:cNvPr id="160" name="Google Shape;160;p19"/>
          <p:cNvSpPr/>
          <p:nvPr/>
        </p:nvSpPr>
        <p:spPr>
          <a:xfrm>
            <a:off x="1661006" y="2119900"/>
            <a:ext cx="828600" cy="828600"/>
          </a:xfrm>
          <a:prstGeom prst="ellipse">
            <a:avLst/>
          </a:prstGeom>
          <a:noFill/>
          <a:ln cap="flat" cmpd="sng" w="5715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1" name="Google Shape;161;p19"/>
          <p:cNvSpPr/>
          <p:nvPr/>
        </p:nvSpPr>
        <p:spPr>
          <a:xfrm>
            <a:off x="1617913" y="2081205"/>
            <a:ext cx="906000" cy="906000"/>
          </a:xfrm>
          <a:prstGeom prst="ellipse">
            <a:avLst/>
          </a:prstGeom>
          <a:noFill/>
          <a:ln cap="flat" cmpd="sng" w="571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7700"/>
              </a:solidFill>
              <a:highlight>
                <a:schemeClr val="dk1"/>
              </a:highlight>
              <a:latin typeface="Arial"/>
              <a:ea typeface="Arial"/>
              <a:cs typeface="Arial"/>
              <a:sym typeface="Arial"/>
            </a:endParaRPr>
          </a:p>
        </p:txBody>
      </p:sp>
      <p:grpSp>
        <p:nvGrpSpPr>
          <p:cNvPr id="162" name="Google Shape;162;p19"/>
          <p:cNvGrpSpPr/>
          <p:nvPr/>
        </p:nvGrpSpPr>
        <p:grpSpPr>
          <a:xfrm>
            <a:off x="3427267" y="1520190"/>
            <a:ext cx="2283833" cy="2765685"/>
            <a:chOff x="702366" y="2026920"/>
            <a:chExt cx="3045111" cy="3687580"/>
          </a:xfrm>
        </p:grpSpPr>
        <p:sp>
          <p:nvSpPr>
            <p:cNvPr id="163" name="Google Shape;163;p19"/>
            <p:cNvSpPr txBox="1"/>
            <p:nvPr/>
          </p:nvSpPr>
          <p:spPr>
            <a:xfrm>
              <a:off x="702366" y="2026920"/>
              <a:ext cx="3031500" cy="799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lt1"/>
                </a:buClr>
                <a:buSzPts val="1500"/>
                <a:buFont typeface="Helvetica Neue"/>
                <a:buNone/>
              </a:pPr>
              <a:r>
                <a:rPr b="1" lang="en" sz="1800">
                  <a:solidFill>
                    <a:schemeClr val="dk1"/>
                  </a:solidFill>
                  <a:latin typeface="Helvetica Neue"/>
                  <a:ea typeface="Helvetica Neue"/>
                  <a:cs typeface="Helvetica Neue"/>
                  <a:sym typeface="Helvetica Neue"/>
                </a:rPr>
                <a:t>Volume</a:t>
              </a:r>
              <a:endParaRPr b="1" i="0" sz="1800" u="none" cap="none" strike="noStrike">
                <a:solidFill>
                  <a:schemeClr val="dk1"/>
                </a:solidFill>
                <a:latin typeface="Helvetica Neue"/>
                <a:ea typeface="Helvetica Neue"/>
                <a:cs typeface="Helvetica Neue"/>
                <a:sym typeface="Helvetica Neue"/>
              </a:endParaRPr>
            </a:p>
          </p:txBody>
        </p:sp>
        <p:sp>
          <p:nvSpPr>
            <p:cNvPr id="164" name="Google Shape;164;p19"/>
            <p:cNvSpPr txBox="1"/>
            <p:nvPr/>
          </p:nvSpPr>
          <p:spPr>
            <a:xfrm>
              <a:off x="712977" y="4404700"/>
              <a:ext cx="3034500" cy="13098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lang="en" sz="1100">
                  <a:solidFill>
                    <a:schemeClr val="dk1"/>
                  </a:solidFill>
                  <a:latin typeface="Helvetica Neue"/>
                  <a:ea typeface="Helvetica Neue"/>
                  <a:cs typeface="Helvetica Neue"/>
                  <a:sym typeface="Helvetica Neue"/>
                </a:rPr>
                <a:t> Using Artsy API, handling large size of JSON documents and a CRON job in place to update the ever ending data to our database.</a:t>
              </a:r>
              <a:endParaRPr i="0" sz="1100" u="none" cap="none" strike="noStrike">
                <a:solidFill>
                  <a:srgbClr val="000000"/>
                </a:solidFill>
              </a:endParaRPr>
            </a:p>
          </p:txBody>
        </p:sp>
      </p:grpSp>
      <p:grpSp>
        <p:nvGrpSpPr>
          <p:cNvPr id="165" name="Google Shape;165;p19"/>
          <p:cNvGrpSpPr/>
          <p:nvPr/>
        </p:nvGrpSpPr>
        <p:grpSpPr>
          <a:xfrm>
            <a:off x="5667400" y="1520189"/>
            <a:ext cx="2866275" cy="2765686"/>
            <a:chOff x="326894" y="2026920"/>
            <a:chExt cx="3821700" cy="3687581"/>
          </a:xfrm>
        </p:grpSpPr>
        <p:sp>
          <p:nvSpPr>
            <p:cNvPr id="166" name="Google Shape;166;p19"/>
            <p:cNvSpPr txBox="1"/>
            <p:nvPr/>
          </p:nvSpPr>
          <p:spPr>
            <a:xfrm>
              <a:off x="702366" y="2026920"/>
              <a:ext cx="3031500" cy="7995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chemeClr val="lt1"/>
                </a:buClr>
                <a:buSzPts val="1500"/>
                <a:buFont typeface="Helvetica Neue"/>
                <a:buNone/>
              </a:pPr>
              <a:r>
                <a:rPr b="1" lang="en" sz="1800">
                  <a:solidFill>
                    <a:schemeClr val="dk1"/>
                  </a:solidFill>
                  <a:latin typeface="Helvetica Neue"/>
                  <a:ea typeface="Helvetica Neue"/>
                  <a:cs typeface="Helvetica Neue"/>
                  <a:sym typeface="Helvetica Neue"/>
                </a:rPr>
                <a:t>Variety</a:t>
              </a:r>
              <a:endParaRPr b="1" i="0" sz="1800" u="none" cap="none" strike="noStrike">
                <a:solidFill>
                  <a:schemeClr val="dk1"/>
                </a:solidFill>
                <a:latin typeface="Helvetica Neue"/>
                <a:ea typeface="Helvetica Neue"/>
                <a:cs typeface="Helvetica Neue"/>
                <a:sym typeface="Helvetica Neue"/>
              </a:endParaRPr>
            </a:p>
          </p:txBody>
        </p:sp>
        <p:sp>
          <p:nvSpPr>
            <p:cNvPr id="167" name="Google Shape;167;p19"/>
            <p:cNvSpPr txBox="1"/>
            <p:nvPr/>
          </p:nvSpPr>
          <p:spPr>
            <a:xfrm>
              <a:off x="326894" y="4366001"/>
              <a:ext cx="3821700" cy="1348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rPr lang="en" sz="1100">
                  <a:solidFill>
                    <a:schemeClr val="dk1"/>
                  </a:solidFill>
                  <a:latin typeface="Helvetica Neue"/>
                  <a:ea typeface="Helvetica Neue"/>
                  <a:cs typeface="Helvetica Neue"/>
                  <a:sym typeface="Helvetica Neue"/>
                </a:rPr>
                <a:t>MongoDB: Our artwork database seamlessly links each piece to its artist, category, genre, and more, allowing easy access to related data for every artwork.</a:t>
              </a:r>
              <a:endParaRPr b="0" i="0" sz="1100" u="none" cap="none" strike="noStrike">
                <a:solidFill>
                  <a:srgbClr val="000000"/>
                </a:solidFill>
                <a:latin typeface="Arial"/>
                <a:ea typeface="Arial"/>
                <a:cs typeface="Arial"/>
                <a:sym typeface="Arial"/>
              </a:endParaRPr>
            </a:p>
          </p:txBody>
        </p:sp>
      </p:grpSp>
      <p:sp>
        <p:nvSpPr>
          <p:cNvPr id="168" name="Google Shape;168;p19"/>
          <p:cNvSpPr txBox="1"/>
          <p:nvPr/>
        </p:nvSpPr>
        <p:spPr>
          <a:xfrm>
            <a:off x="315304" y="851788"/>
            <a:ext cx="6558000" cy="347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chemeClr val="lt1"/>
              </a:buClr>
              <a:buSzPts val="1500"/>
              <a:buFont typeface="Helvetica Neue"/>
              <a:buNone/>
            </a:pPr>
            <a:r>
              <a:rPr b="1" i="0" lang="en" sz="1500" u="none" cap="none" strike="noStrike">
                <a:solidFill>
                  <a:schemeClr val="dk1"/>
                </a:solidFill>
                <a:latin typeface="Helvetica Neue"/>
                <a:ea typeface="Helvetica Neue"/>
                <a:cs typeface="Helvetica Neue"/>
                <a:sym typeface="Helvetica Neue"/>
              </a:rPr>
              <a:t>: </a:t>
            </a:r>
            <a:r>
              <a:rPr b="1" lang="en" sz="1500">
                <a:solidFill>
                  <a:schemeClr val="dk1"/>
                </a:solidFill>
                <a:latin typeface="Helvetica Neue"/>
                <a:ea typeface="Helvetica Neue"/>
                <a:cs typeface="Helvetica Neue"/>
                <a:sym typeface="Helvetica Neue"/>
              </a:rPr>
              <a:t>Using Big Data Technologies to solve the problems</a:t>
            </a:r>
            <a:endParaRPr b="0" i="0" sz="1100" u="none" cap="none" strike="noStrike">
              <a:solidFill>
                <a:schemeClr val="dk1"/>
              </a:solidFill>
              <a:latin typeface="Arial"/>
              <a:ea typeface="Arial"/>
              <a:cs typeface="Arial"/>
              <a:sym typeface="Arial"/>
            </a:endParaRPr>
          </a:p>
        </p:txBody>
      </p:sp>
      <p:sp>
        <p:nvSpPr>
          <p:cNvPr id="169" name="Google Shape;169;p19"/>
          <p:cNvSpPr/>
          <p:nvPr/>
        </p:nvSpPr>
        <p:spPr>
          <a:xfrm>
            <a:off x="6726147" y="2119899"/>
            <a:ext cx="726526" cy="180070"/>
          </a:xfrm>
          <a:custGeom>
            <a:rect b="b" l="l" r="r" t="t"/>
            <a:pathLst>
              <a:path extrusionOk="0" h="290435" w="1026892">
                <a:moveTo>
                  <a:pt x="513446" y="0"/>
                </a:moveTo>
                <a:cubicBezTo>
                  <a:pt x="721641" y="0"/>
                  <a:pt x="905197" y="105484"/>
                  <a:pt x="1013588" y="265923"/>
                </a:cubicBezTo>
                <a:lnTo>
                  <a:pt x="1026892" y="290435"/>
                </a:lnTo>
                <a:lnTo>
                  <a:pt x="0" y="290435"/>
                </a:lnTo>
                <a:lnTo>
                  <a:pt x="13305" y="265923"/>
                </a:lnTo>
                <a:cubicBezTo>
                  <a:pt x="121695" y="105484"/>
                  <a:pt x="305252" y="0"/>
                  <a:pt x="513446"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0" name="Google Shape;170;p19"/>
          <p:cNvSpPr txBox="1"/>
          <p:nvPr/>
        </p:nvSpPr>
        <p:spPr>
          <a:xfrm>
            <a:off x="6885122" y="2222469"/>
            <a:ext cx="4002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Helvetica Neue"/>
                <a:ea typeface="Helvetica Neue"/>
                <a:cs typeface="Helvetica Neue"/>
                <a:sym typeface="Helvetica Neue"/>
              </a:rPr>
              <a:t>3</a:t>
            </a:r>
            <a:endParaRPr b="0" i="0" sz="1100" u="none" cap="none" strike="noStrike">
              <a:solidFill>
                <a:srgbClr val="000000"/>
              </a:solidFill>
              <a:latin typeface="Arial"/>
              <a:ea typeface="Arial"/>
              <a:cs typeface="Arial"/>
              <a:sym typeface="Arial"/>
            </a:endParaRPr>
          </a:p>
        </p:txBody>
      </p:sp>
      <p:sp>
        <p:nvSpPr>
          <p:cNvPr id="171" name="Google Shape;171;p19"/>
          <p:cNvSpPr/>
          <p:nvPr/>
        </p:nvSpPr>
        <p:spPr>
          <a:xfrm>
            <a:off x="6670946" y="2119899"/>
            <a:ext cx="828600" cy="828600"/>
          </a:xfrm>
          <a:prstGeom prst="ellipse">
            <a:avLst/>
          </a:prstGeom>
          <a:noFill/>
          <a:ln cap="flat" cmpd="sng" w="5715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2" name="Google Shape;172;p19"/>
          <p:cNvSpPr/>
          <p:nvPr/>
        </p:nvSpPr>
        <p:spPr>
          <a:xfrm>
            <a:off x="6632678" y="2081067"/>
            <a:ext cx="906000" cy="906000"/>
          </a:xfrm>
          <a:prstGeom prst="ellipse">
            <a:avLst/>
          </a:prstGeom>
          <a:noFill/>
          <a:ln cap="flat" cmpd="sng" w="571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3" name="Google Shape;173;p19"/>
          <p:cNvSpPr/>
          <p:nvPr/>
        </p:nvSpPr>
        <p:spPr>
          <a:xfrm>
            <a:off x="4219189" y="2119899"/>
            <a:ext cx="726526" cy="180070"/>
          </a:xfrm>
          <a:custGeom>
            <a:rect b="b" l="l" r="r" t="t"/>
            <a:pathLst>
              <a:path extrusionOk="0" h="290435" w="1026892">
                <a:moveTo>
                  <a:pt x="513446" y="0"/>
                </a:moveTo>
                <a:cubicBezTo>
                  <a:pt x="721641" y="0"/>
                  <a:pt x="905197" y="105484"/>
                  <a:pt x="1013588" y="265923"/>
                </a:cubicBezTo>
                <a:lnTo>
                  <a:pt x="1026892" y="290435"/>
                </a:lnTo>
                <a:lnTo>
                  <a:pt x="0" y="290435"/>
                </a:lnTo>
                <a:lnTo>
                  <a:pt x="13305" y="265923"/>
                </a:lnTo>
                <a:cubicBezTo>
                  <a:pt x="121695" y="105484"/>
                  <a:pt x="305252" y="0"/>
                  <a:pt x="513446" y="0"/>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4" name="Google Shape;174;p19"/>
          <p:cNvSpPr txBox="1"/>
          <p:nvPr/>
        </p:nvSpPr>
        <p:spPr>
          <a:xfrm>
            <a:off x="4378164" y="2222469"/>
            <a:ext cx="400200" cy="6234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chemeClr val="dk1"/>
                </a:solidFill>
                <a:latin typeface="Helvetica Neue"/>
                <a:ea typeface="Helvetica Neue"/>
                <a:cs typeface="Helvetica Neue"/>
                <a:sym typeface="Helvetica Neue"/>
              </a:rPr>
              <a:t>2</a:t>
            </a:r>
            <a:endParaRPr b="0" i="0" sz="1100" u="none" cap="none" strike="noStrike">
              <a:solidFill>
                <a:srgbClr val="000000"/>
              </a:solidFill>
              <a:latin typeface="Arial"/>
              <a:ea typeface="Arial"/>
              <a:cs typeface="Arial"/>
              <a:sym typeface="Arial"/>
            </a:endParaRPr>
          </a:p>
        </p:txBody>
      </p:sp>
      <p:sp>
        <p:nvSpPr>
          <p:cNvPr id="175" name="Google Shape;175;p19"/>
          <p:cNvSpPr/>
          <p:nvPr/>
        </p:nvSpPr>
        <p:spPr>
          <a:xfrm>
            <a:off x="4163988" y="2119899"/>
            <a:ext cx="828600" cy="828600"/>
          </a:xfrm>
          <a:prstGeom prst="ellipse">
            <a:avLst/>
          </a:prstGeom>
          <a:noFill/>
          <a:ln cap="flat" cmpd="sng" w="57150">
            <a:solidFill>
              <a:schemeClr val="dk2"/>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76" name="Google Shape;176;p19"/>
          <p:cNvSpPr/>
          <p:nvPr/>
        </p:nvSpPr>
        <p:spPr>
          <a:xfrm>
            <a:off x="4120168" y="2081203"/>
            <a:ext cx="906000" cy="906000"/>
          </a:xfrm>
          <a:prstGeom prst="ellipse">
            <a:avLst/>
          </a:prstGeom>
          <a:noFill/>
          <a:ln cap="flat" cmpd="sng" w="57150">
            <a:solidFill>
              <a:schemeClr val="dk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7" name="Google Shape;177;p19"/>
          <p:cNvPicPr preferRelativeResize="0"/>
          <p:nvPr/>
        </p:nvPicPr>
        <p:blipFill>
          <a:blip r:embed="rId3">
            <a:alphaModFix/>
          </a:blip>
          <a:stretch>
            <a:fillRect/>
          </a:stretch>
        </p:blipFill>
        <p:spPr>
          <a:xfrm>
            <a:off x="8088875" y="4714498"/>
            <a:ext cx="1014950" cy="360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20"/>
          <p:cNvSpPr txBox="1"/>
          <p:nvPr>
            <p:ph type="title"/>
          </p:nvPr>
        </p:nvSpPr>
        <p:spPr>
          <a:xfrm>
            <a:off x="215275" y="179850"/>
            <a:ext cx="5216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3.1 System Architecture Design</a:t>
            </a:r>
            <a:endParaRPr b="1">
              <a:solidFill>
                <a:schemeClr val="lt1"/>
              </a:solidFill>
            </a:endParaRPr>
          </a:p>
        </p:txBody>
      </p:sp>
      <p:sp>
        <p:nvSpPr>
          <p:cNvPr id="183" name="Google Shape;183;p20"/>
          <p:cNvSpPr/>
          <p:nvPr/>
        </p:nvSpPr>
        <p:spPr>
          <a:xfrm>
            <a:off x="2318116" y="3958658"/>
            <a:ext cx="825900" cy="269100"/>
          </a:xfrm>
          <a:prstGeom prst="roundRect">
            <a:avLst>
              <a:gd fmla="val 16667" name="adj"/>
            </a:avLst>
          </a:prstGeom>
          <a:solidFill>
            <a:srgbClr val="F4F4F4"/>
          </a:solidFill>
          <a:ln cap="flat" cmpd="sng" w="9525">
            <a:solidFill>
              <a:srgbClr val="FF77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Server</a:t>
            </a:r>
            <a:endParaRPr b="0" i="0" sz="1400" u="none" cap="none" strike="noStrike">
              <a:solidFill>
                <a:srgbClr val="000000"/>
              </a:solidFill>
              <a:latin typeface="Arial"/>
              <a:ea typeface="Arial"/>
              <a:cs typeface="Arial"/>
              <a:sym typeface="Arial"/>
            </a:endParaRPr>
          </a:p>
        </p:txBody>
      </p:sp>
      <p:sp>
        <p:nvSpPr>
          <p:cNvPr id="184" name="Google Shape;184;p20"/>
          <p:cNvSpPr/>
          <p:nvPr/>
        </p:nvSpPr>
        <p:spPr>
          <a:xfrm>
            <a:off x="424101" y="3958650"/>
            <a:ext cx="738900" cy="269100"/>
          </a:xfrm>
          <a:prstGeom prst="roundRect">
            <a:avLst>
              <a:gd fmla="val 16667" name="adj"/>
            </a:avLst>
          </a:prstGeom>
          <a:solidFill>
            <a:srgbClr val="F4F4F4"/>
          </a:solidFill>
          <a:ln cap="flat" cmpd="sng" w="9525">
            <a:solidFill>
              <a:srgbClr val="FF77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Client</a:t>
            </a:r>
            <a:endParaRPr b="0" i="0" sz="1400" u="none" cap="none" strike="noStrike">
              <a:solidFill>
                <a:srgbClr val="000000"/>
              </a:solidFill>
              <a:latin typeface="Arial"/>
              <a:ea typeface="Arial"/>
              <a:cs typeface="Arial"/>
              <a:sym typeface="Arial"/>
            </a:endParaRPr>
          </a:p>
        </p:txBody>
      </p:sp>
      <p:cxnSp>
        <p:nvCxnSpPr>
          <p:cNvPr id="185" name="Google Shape;185;p20"/>
          <p:cNvCxnSpPr/>
          <p:nvPr/>
        </p:nvCxnSpPr>
        <p:spPr>
          <a:xfrm>
            <a:off x="1399800" y="3240835"/>
            <a:ext cx="732300" cy="0"/>
          </a:xfrm>
          <a:prstGeom prst="straightConnector1">
            <a:avLst/>
          </a:prstGeom>
          <a:noFill/>
          <a:ln cap="flat" cmpd="sng" w="9525">
            <a:solidFill>
              <a:srgbClr val="FF7700"/>
            </a:solidFill>
            <a:prstDash val="solid"/>
            <a:round/>
            <a:headEnd len="sm" w="sm" type="none"/>
            <a:tailEnd len="med" w="med" type="triangle"/>
          </a:ln>
        </p:spPr>
      </p:cxnSp>
      <p:pic>
        <p:nvPicPr>
          <p:cNvPr id="186" name="Google Shape;186;p20"/>
          <p:cNvPicPr preferRelativeResize="0"/>
          <p:nvPr/>
        </p:nvPicPr>
        <p:blipFill rotWithShape="1">
          <a:blip r:embed="rId3">
            <a:alphaModFix/>
          </a:blip>
          <a:srcRect b="0" l="0" r="0" t="0"/>
          <a:stretch/>
        </p:blipFill>
        <p:spPr>
          <a:xfrm>
            <a:off x="4006600" y="1243650"/>
            <a:ext cx="825025" cy="834300"/>
          </a:xfrm>
          <a:prstGeom prst="rect">
            <a:avLst/>
          </a:prstGeom>
          <a:noFill/>
          <a:ln>
            <a:noFill/>
          </a:ln>
        </p:spPr>
      </p:pic>
      <p:pic>
        <p:nvPicPr>
          <p:cNvPr id="187" name="Google Shape;187;p20"/>
          <p:cNvPicPr preferRelativeResize="0"/>
          <p:nvPr/>
        </p:nvPicPr>
        <p:blipFill rotWithShape="1">
          <a:blip r:embed="rId4">
            <a:alphaModFix/>
          </a:blip>
          <a:srcRect b="0" l="0" r="0" t="0"/>
          <a:stretch/>
        </p:blipFill>
        <p:spPr>
          <a:xfrm>
            <a:off x="1606044" y="3411444"/>
            <a:ext cx="259997" cy="244267"/>
          </a:xfrm>
          <a:prstGeom prst="rect">
            <a:avLst/>
          </a:prstGeom>
          <a:noFill/>
          <a:ln>
            <a:noFill/>
          </a:ln>
        </p:spPr>
      </p:pic>
      <p:pic>
        <p:nvPicPr>
          <p:cNvPr id="188" name="Google Shape;188;p20"/>
          <p:cNvPicPr preferRelativeResize="0"/>
          <p:nvPr/>
        </p:nvPicPr>
        <p:blipFill rotWithShape="1">
          <a:blip r:embed="rId5">
            <a:alphaModFix/>
          </a:blip>
          <a:srcRect b="0" l="0" r="0" t="0"/>
          <a:stretch/>
        </p:blipFill>
        <p:spPr>
          <a:xfrm>
            <a:off x="2176796" y="2788925"/>
            <a:ext cx="1133679" cy="1076752"/>
          </a:xfrm>
          <a:prstGeom prst="rect">
            <a:avLst/>
          </a:prstGeom>
          <a:noFill/>
          <a:ln>
            <a:noFill/>
          </a:ln>
        </p:spPr>
      </p:pic>
      <p:pic>
        <p:nvPicPr>
          <p:cNvPr id="189" name="Google Shape;189;p20"/>
          <p:cNvPicPr preferRelativeResize="0"/>
          <p:nvPr/>
        </p:nvPicPr>
        <p:blipFill rotWithShape="1">
          <a:blip r:embed="rId6">
            <a:alphaModFix/>
          </a:blip>
          <a:srcRect b="0" l="0" r="0" t="0"/>
          <a:stretch/>
        </p:blipFill>
        <p:spPr>
          <a:xfrm>
            <a:off x="56000" y="3928863"/>
            <a:ext cx="289168" cy="328674"/>
          </a:xfrm>
          <a:prstGeom prst="rect">
            <a:avLst/>
          </a:prstGeom>
          <a:noFill/>
          <a:ln>
            <a:noFill/>
          </a:ln>
        </p:spPr>
      </p:pic>
      <p:pic>
        <p:nvPicPr>
          <p:cNvPr id="190" name="Google Shape;190;p20"/>
          <p:cNvPicPr preferRelativeResize="0"/>
          <p:nvPr/>
        </p:nvPicPr>
        <p:blipFill rotWithShape="1">
          <a:blip r:embed="rId7">
            <a:alphaModFix/>
          </a:blip>
          <a:srcRect b="0" l="0" r="0" t="0"/>
          <a:stretch/>
        </p:blipFill>
        <p:spPr>
          <a:xfrm>
            <a:off x="158577" y="2855473"/>
            <a:ext cx="1138775" cy="1001758"/>
          </a:xfrm>
          <a:prstGeom prst="rect">
            <a:avLst/>
          </a:prstGeom>
          <a:noFill/>
          <a:ln>
            <a:noFill/>
          </a:ln>
        </p:spPr>
      </p:pic>
      <p:cxnSp>
        <p:nvCxnSpPr>
          <p:cNvPr id="191" name="Google Shape;191;p20"/>
          <p:cNvCxnSpPr/>
          <p:nvPr/>
        </p:nvCxnSpPr>
        <p:spPr>
          <a:xfrm rot="10800000">
            <a:off x="1393110" y="3365576"/>
            <a:ext cx="738900" cy="0"/>
          </a:xfrm>
          <a:prstGeom prst="straightConnector1">
            <a:avLst/>
          </a:prstGeom>
          <a:noFill/>
          <a:ln cap="flat" cmpd="sng" w="9525">
            <a:solidFill>
              <a:srgbClr val="FF7700"/>
            </a:solidFill>
            <a:prstDash val="solid"/>
            <a:round/>
            <a:headEnd len="sm" w="sm" type="none"/>
            <a:tailEnd len="med" w="med" type="triangle"/>
          </a:ln>
        </p:spPr>
      </p:cxnSp>
      <p:sp>
        <p:nvSpPr>
          <p:cNvPr id="192" name="Google Shape;192;p20"/>
          <p:cNvSpPr txBox="1"/>
          <p:nvPr/>
        </p:nvSpPr>
        <p:spPr>
          <a:xfrm>
            <a:off x="1428075" y="2915450"/>
            <a:ext cx="703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300" u="none" cap="none" strike="noStrike">
                <a:solidFill>
                  <a:srgbClr val="000000"/>
                </a:solidFill>
                <a:latin typeface="Source Sans Pro"/>
                <a:ea typeface="Source Sans Pro"/>
                <a:cs typeface="Source Sans Pro"/>
                <a:sym typeface="Source Sans Pro"/>
              </a:rPr>
              <a:t>TCP/IP</a:t>
            </a:r>
            <a:endParaRPr b="0" i="0" sz="1300" u="none" cap="none" strike="noStrike">
              <a:solidFill>
                <a:srgbClr val="000000"/>
              </a:solidFill>
              <a:latin typeface="Source Sans Pro"/>
              <a:ea typeface="Source Sans Pro"/>
              <a:cs typeface="Source Sans Pro"/>
              <a:sym typeface="Source Sans Pro"/>
            </a:endParaRPr>
          </a:p>
        </p:txBody>
      </p:sp>
      <p:sp>
        <p:nvSpPr>
          <p:cNvPr id="193" name="Google Shape;193;p20"/>
          <p:cNvSpPr txBox="1"/>
          <p:nvPr/>
        </p:nvSpPr>
        <p:spPr>
          <a:xfrm>
            <a:off x="3350975" y="790350"/>
            <a:ext cx="21543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500">
                <a:latin typeface="Source Sans Pro"/>
                <a:ea typeface="Source Sans Pro"/>
                <a:cs typeface="Source Sans Pro"/>
                <a:sym typeface="Source Sans Pro"/>
              </a:rPr>
              <a:t>Artsy Public Exposed API</a:t>
            </a:r>
            <a:endParaRPr b="0" i="0" sz="1500" u="none" cap="none" strike="noStrike">
              <a:solidFill>
                <a:srgbClr val="000000"/>
              </a:solidFill>
              <a:latin typeface="Source Sans Pro"/>
              <a:ea typeface="Source Sans Pro"/>
              <a:cs typeface="Source Sans Pro"/>
              <a:sym typeface="Source Sans Pro"/>
            </a:endParaRPr>
          </a:p>
        </p:txBody>
      </p:sp>
      <p:cxnSp>
        <p:nvCxnSpPr>
          <p:cNvPr id="194" name="Google Shape;194;p20"/>
          <p:cNvCxnSpPr>
            <a:endCxn id="188" idx="0"/>
          </p:cNvCxnSpPr>
          <p:nvPr/>
        </p:nvCxnSpPr>
        <p:spPr>
          <a:xfrm>
            <a:off x="2736435" y="1665425"/>
            <a:ext cx="7200" cy="1123500"/>
          </a:xfrm>
          <a:prstGeom prst="straightConnector1">
            <a:avLst/>
          </a:prstGeom>
          <a:noFill/>
          <a:ln cap="flat" cmpd="sng" w="9525">
            <a:solidFill>
              <a:srgbClr val="FF7700"/>
            </a:solidFill>
            <a:prstDash val="solid"/>
            <a:round/>
            <a:headEnd len="sm" w="sm" type="none"/>
            <a:tailEnd len="med" w="med" type="triangle"/>
          </a:ln>
        </p:spPr>
      </p:cxnSp>
      <p:cxnSp>
        <p:nvCxnSpPr>
          <p:cNvPr id="195" name="Google Shape;195;p20"/>
          <p:cNvCxnSpPr>
            <a:stCxn id="186" idx="1"/>
          </p:cNvCxnSpPr>
          <p:nvPr/>
        </p:nvCxnSpPr>
        <p:spPr>
          <a:xfrm flipH="1">
            <a:off x="2748100" y="1660800"/>
            <a:ext cx="1258500" cy="10500"/>
          </a:xfrm>
          <a:prstGeom prst="straightConnector1">
            <a:avLst/>
          </a:prstGeom>
          <a:noFill/>
          <a:ln cap="flat" cmpd="sng" w="9525">
            <a:solidFill>
              <a:srgbClr val="FF7700"/>
            </a:solidFill>
            <a:prstDash val="solid"/>
            <a:round/>
            <a:headEnd len="med" w="med" type="none"/>
            <a:tailEnd len="med" w="med" type="none"/>
          </a:ln>
        </p:spPr>
      </p:cxnSp>
      <p:sp>
        <p:nvSpPr>
          <p:cNvPr id="196" name="Google Shape;196;p20"/>
          <p:cNvSpPr txBox="1"/>
          <p:nvPr/>
        </p:nvSpPr>
        <p:spPr>
          <a:xfrm>
            <a:off x="3144227" y="1263975"/>
            <a:ext cx="612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300" u="none" cap="none" strike="noStrike">
                <a:solidFill>
                  <a:srgbClr val="000000"/>
                </a:solidFill>
                <a:latin typeface="Source Sans Pro"/>
                <a:ea typeface="Source Sans Pro"/>
                <a:cs typeface="Source Sans Pro"/>
                <a:sym typeface="Source Sans Pro"/>
              </a:rPr>
              <a:t>Read</a:t>
            </a:r>
            <a:endParaRPr b="0" i="0" sz="1300" u="none" cap="none" strike="noStrike">
              <a:solidFill>
                <a:srgbClr val="000000"/>
              </a:solidFill>
              <a:latin typeface="Source Sans Pro"/>
              <a:ea typeface="Source Sans Pro"/>
              <a:cs typeface="Source Sans Pro"/>
              <a:sym typeface="Source Sans Pro"/>
            </a:endParaRPr>
          </a:p>
        </p:txBody>
      </p:sp>
      <p:pic>
        <p:nvPicPr>
          <p:cNvPr id="197" name="Google Shape;197;p20"/>
          <p:cNvPicPr preferRelativeResize="0"/>
          <p:nvPr/>
        </p:nvPicPr>
        <p:blipFill rotWithShape="1">
          <a:blip r:embed="rId8">
            <a:alphaModFix/>
          </a:blip>
          <a:srcRect b="0" l="0" r="0" t="0"/>
          <a:stretch/>
        </p:blipFill>
        <p:spPr>
          <a:xfrm>
            <a:off x="3933075" y="2753426"/>
            <a:ext cx="990154" cy="1123499"/>
          </a:xfrm>
          <a:prstGeom prst="rect">
            <a:avLst/>
          </a:prstGeom>
          <a:noFill/>
          <a:ln>
            <a:noFill/>
          </a:ln>
        </p:spPr>
      </p:pic>
      <p:sp>
        <p:nvSpPr>
          <p:cNvPr id="198" name="Google Shape;198;p20"/>
          <p:cNvSpPr/>
          <p:nvPr/>
        </p:nvSpPr>
        <p:spPr>
          <a:xfrm>
            <a:off x="3955788" y="3943500"/>
            <a:ext cx="944700" cy="299400"/>
          </a:xfrm>
          <a:prstGeom prst="roundRect">
            <a:avLst>
              <a:gd fmla="val 16667" name="adj"/>
            </a:avLst>
          </a:prstGeom>
          <a:solidFill>
            <a:srgbClr val="F4F4F4"/>
          </a:solidFill>
          <a:ln cap="flat" cmpd="sng" w="9525">
            <a:solidFill>
              <a:srgbClr val="FF77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t>Artsy DB</a:t>
            </a:r>
            <a:endParaRPr b="0" i="0" sz="1400" u="none" cap="none" strike="noStrike">
              <a:solidFill>
                <a:srgbClr val="000000"/>
              </a:solidFill>
              <a:latin typeface="Arial"/>
              <a:ea typeface="Arial"/>
              <a:cs typeface="Arial"/>
              <a:sym typeface="Arial"/>
            </a:endParaRPr>
          </a:p>
        </p:txBody>
      </p:sp>
      <p:cxnSp>
        <p:nvCxnSpPr>
          <p:cNvPr id="199" name="Google Shape;199;p20"/>
          <p:cNvCxnSpPr/>
          <p:nvPr/>
        </p:nvCxnSpPr>
        <p:spPr>
          <a:xfrm>
            <a:off x="4419112" y="2154150"/>
            <a:ext cx="9000" cy="646800"/>
          </a:xfrm>
          <a:prstGeom prst="straightConnector1">
            <a:avLst/>
          </a:prstGeom>
          <a:noFill/>
          <a:ln cap="flat" cmpd="sng" w="9525">
            <a:solidFill>
              <a:srgbClr val="FF7700"/>
            </a:solidFill>
            <a:prstDash val="solid"/>
            <a:round/>
            <a:headEnd len="sm" w="sm" type="none"/>
            <a:tailEnd len="med" w="med" type="triangle"/>
          </a:ln>
        </p:spPr>
      </p:cxnSp>
      <p:cxnSp>
        <p:nvCxnSpPr>
          <p:cNvPr id="200" name="Google Shape;200;p20"/>
          <p:cNvCxnSpPr/>
          <p:nvPr/>
        </p:nvCxnSpPr>
        <p:spPr>
          <a:xfrm flipH="1" rot="10800000">
            <a:off x="3330775" y="3362725"/>
            <a:ext cx="582000" cy="5700"/>
          </a:xfrm>
          <a:prstGeom prst="straightConnector1">
            <a:avLst/>
          </a:prstGeom>
          <a:noFill/>
          <a:ln cap="flat" cmpd="sng" w="9525">
            <a:solidFill>
              <a:srgbClr val="FF7700"/>
            </a:solidFill>
            <a:prstDash val="solid"/>
            <a:round/>
            <a:headEnd len="sm" w="sm" type="none"/>
            <a:tailEnd len="med" w="med" type="triangle"/>
          </a:ln>
        </p:spPr>
      </p:cxnSp>
      <p:cxnSp>
        <p:nvCxnSpPr>
          <p:cNvPr id="201" name="Google Shape;201;p20"/>
          <p:cNvCxnSpPr/>
          <p:nvPr/>
        </p:nvCxnSpPr>
        <p:spPr>
          <a:xfrm flipH="1">
            <a:off x="3310375" y="3238175"/>
            <a:ext cx="570600" cy="300"/>
          </a:xfrm>
          <a:prstGeom prst="straightConnector1">
            <a:avLst/>
          </a:prstGeom>
          <a:noFill/>
          <a:ln cap="flat" cmpd="sng" w="9525">
            <a:solidFill>
              <a:srgbClr val="FF7700"/>
            </a:solidFill>
            <a:prstDash val="solid"/>
            <a:round/>
            <a:headEnd len="sm" w="sm" type="none"/>
            <a:tailEnd len="med" w="med" type="triangle"/>
          </a:ln>
        </p:spPr>
      </p:cxnSp>
      <p:sp>
        <p:nvSpPr>
          <p:cNvPr id="202" name="Google Shape;202;p20"/>
          <p:cNvSpPr txBox="1"/>
          <p:nvPr/>
        </p:nvSpPr>
        <p:spPr>
          <a:xfrm>
            <a:off x="3296627" y="2864175"/>
            <a:ext cx="612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300" u="none" cap="none" strike="noStrike">
                <a:solidFill>
                  <a:srgbClr val="000000"/>
                </a:solidFill>
                <a:latin typeface="Source Sans Pro"/>
                <a:ea typeface="Source Sans Pro"/>
                <a:cs typeface="Source Sans Pro"/>
                <a:sym typeface="Source Sans Pro"/>
              </a:rPr>
              <a:t>Read</a:t>
            </a:r>
            <a:endParaRPr b="0" i="0" sz="1300" u="none" cap="none" strike="noStrike">
              <a:solidFill>
                <a:srgbClr val="000000"/>
              </a:solidFill>
              <a:latin typeface="Source Sans Pro"/>
              <a:ea typeface="Source Sans Pro"/>
              <a:cs typeface="Source Sans Pro"/>
              <a:sym typeface="Source Sans Pro"/>
            </a:endParaRPr>
          </a:p>
        </p:txBody>
      </p:sp>
      <p:sp>
        <p:nvSpPr>
          <p:cNvPr id="203" name="Google Shape;203;p20"/>
          <p:cNvSpPr txBox="1"/>
          <p:nvPr/>
        </p:nvSpPr>
        <p:spPr>
          <a:xfrm>
            <a:off x="3296627" y="3397575"/>
            <a:ext cx="612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300">
                <a:latin typeface="Source Sans Pro"/>
                <a:ea typeface="Source Sans Pro"/>
                <a:cs typeface="Source Sans Pro"/>
                <a:sym typeface="Source Sans Pro"/>
              </a:rPr>
              <a:t>Write</a:t>
            </a:r>
            <a:endParaRPr b="0" i="0" sz="1300" u="none" cap="none" strike="noStrike">
              <a:solidFill>
                <a:srgbClr val="000000"/>
              </a:solidFill>
              <a:latin typeface="Source Sans Pro"/>
              <a:ea typeface="Source Sans Pro"/>
              <a:cs typeface="Source Sans Pro"/>
              <a:sym typeface="Source Sans Pro"/>
            </a:endParaRPr>
          </a:p>
        </p:txBody>
      </p:sp>
      <p:sp>
        <p:nvSpPr>
          <p:cNvPr id="204" name="Google Shape;204;p20"/>
          <p:cNvSpPr/>
          <p:nvPr/>
        </p:nvSpPr>
        <p:spPr>
          <a:xfrm>
            <a:off x="5667625" y="691800"/>
            <a:ext cx="3089700" cy="42738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0"/>
          <p:cNvSpPr/>
          <p:nvPr/>
        </p:nvSpPr>
        <p:spPr>
          <a:xfrm>
            <a:off x="6522979" y="235324"/>
            <a:ext cx="1402800" cy="319500"/>
          </a:xfrm>
          <a:prstGeom prst="roundRect">
            <a:avLst>
              <a:gd fmla="val 16667" name="adj"/>
            </a:avLst>
          </a:prstGeom>
          <a:solidFill>
            <a:srgbClr val="F4F4F4"/>
          </a:solidFill>
          <a:ln cap="flat" cmpd="sng" w="9525">
            <a:solidFill>
              <a:srgbClr val="FF77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Preprocessor</a:t>
            </a:r>
            <a:endParaRPr b="0" i="0" sz="1400" u="none" cap="none" strike="noStrike">
              <a:solidFill>
                <a:srgbClr val="000000"/>
              </a:solidFill>
              <a:latin typeface="Arial"/>
              <a:ea typeface="Arial"/>
              <a:cs typeface="Arial"/>
              <a:sym typeface="Arial"/>
            </a:endParaRPr>
          </a:p>
        </p:txBody>
      </p:sp>
      <p:sp>
        <p:nvSpPr>
          <p:cNvPr id="206" name="Google Shape;206;p20"/>
          <p:cNvSpPr txBox="1"/>
          <p:nvPr/>
        </p:nvSpPr>
        <p:spPr>
          <a:xfrm>
            <a:off x="6699878" y="1355066"/>
            <a:ext cx="709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Sans Pro"/>
              <a:ea typeface="Source Sans Pro"/>
              <a:cs typeface="Source Sans Pro"/>
              <a:sym typeface="Source Sans Pro"/>
            </a:endParaRPr>
          </a:p>
        </p:txBody>
      </p:sp>
      <p:pic>
        <p:nvPicPr>
          <p:cNvPr id="207" name="Google Shape;207;p20"/>
          <p:cNvPicPr preferRelativeResize="0"/>
          <p:nvPr/>
        </p:nvPicPr>
        <p:blipFill rotWithShape="1">
          <a:blip r:embed="rId9">
            <a:alphaModFix/>
          </a:blip>
          <a:srcRect b="0" l="0" r="0" t="0"/>
          <a:stretch/>
        </p:blipFill>
        <p:spPr>
          <a:xfrm>
            <a:off x="6452974" y="2770850"/>
            <a:ext cx="1258500" cy="1253141"/>
          </a:xfrm>
          <a:prstGeom prst="rect">
            <a:avLst/>
          </a:prstGeom>
          <a:noFill/>
          <a:ln>
            <a:noFill/>
          </a:ln>
        </p:spPr>
      </p:pic>
      <p:cxnSp>
        <p:nvCxnSpPr>
          <p:cNvPr id="208" name="Google Shape;208;p20"/>
          <p:cNvCxnSpPr/>
          <p:nvPr/>
        </p:nvCxnSpPr>
        <p:spPr>
          <a:xfrm flipH="1">
            <a:off x="4934074" y="3397420"/>
            <a:ext cx="1442700" cy="300"/>
          </a:xfrm>
          <a:prstGeom prst="straightConnector1">
            <a:avLst/>
          </a:prstGeom>
          <a:noFill/>
          <a:ln cap="flat" cmpd="sng" w="9525">
            <a:solidFill>
              <a:srgbClr val="FF7700"/>
            </a:solidFill>
            <a:prstDash val="solid"/>
            <a:round/>
            <a:headEnd len="sm" w="sm" type="none"/>
            <a:tailEnd len="med" w="med" type="triangle"/>
          </a:ln>
        </p:spPr>
      </p:cxnSp>
      <p:sp>
        <p:nvSpPr>
          <p:cNvPr id="209" name="Google Shape;209;p20"/>
          <p:cNvSpPr txBox="1"/>
          <p:nvPr/>
        </p:nvSpPr>
        <p:spPr>
          <a:xfrm>
            <a:off x="4943525" y="3012675"/>
            <a:ext cx="7038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300">
                <a:latin typeface="Source Sans Pro"/>
                <a:ea typeface="Source Sans Pro"/>
                <a:cs typeface="Source Sans Pro"/>
                <a:sym typeface="Source Sans Pro"/>
              </a:rPr>
              <a:t>Update</a:t>
            </a:r>
            <a:endParaRPr b="0" i="0" sz="1300" u="none" cap="none" strike="noStrike">
              <a:solidFill>
                <a:srgbClr val="000000"/>
              </a:solidFill>
              <a:latin typeface="Source Sans Pro"/>
              <a:ea typeface="Source Sans Pro"/>
              <a:cs typeface="Source Sans Pro"/>
              <a:sym typeface="Source Sans Pro"/>
            </a:endParaRPr>
          </a:p>
        </p:txBody>
      </p:sp>
      <p:cxnSp>
        <p:nvCxnSpPr>
          <p:cNvPr id="210" name="Google Shape;210;p20"/>
          <p:cNvCxnSpPr/>
          <p:nvPr/>
        </p:nvCxnSpPr>
        <p:spPr>
          <a:xfrm>
            <a:off x="4831625" y="1662150"/>
            <a:ext cx="1572300" cy="1200"/>
          </a:xfrm>
          <a:prstGeom prst="straightConnector1">
            <a:avLst/>
          </a:prstGeom>
          <a:noFill/>
          <a:ln cap="flat" cmpd="sng" w="9525">
            <a:solidFill>
              <a:srgbClr val="FF7700"/>
            </a:solidFill>
            <a:prstDash val="solid"/>
            <a:round/>
            <a:headEnd len="sm" w="sm" type="none"/>
            <a:tailEnd len="med" w="med" type="triangle"/>
          </a:ln>
        </p:spPr>
      </p:cxnSp>
      <p:pic>
        <p:nvPicPr>
          <p:cNvPr id="211" name="Google Shape;211;p20"/>
          <p:cNvPicPr preferRelativeResize="0"/>
          <p:nvPr/>
        </p:nvPicPr>
        <p:blipFill>
          <a:blip r:embed="rId10">
            <a:alphaModFix/>
          </a:blip>
          <a:stretch>
            <a:fillRect/>
          </a:stretch>
        </p:blipFill>
        <p:spPr>
          <a:xfrm>
            <a:off x="6501425" y="1135563"/>
            <a:ext cx="1138774" cy="1022712"/>
          </a:xfrm>
          <a:prstGeom prst="rect">
            <a:avLst/>
          </a:prstGeom>
          <a:noFill/>
          <a:ln>
            <a:noFill/>
          </a:ln>
        </p:spPr>
      </p:pic>
      <p:sp>
        <p:nvSpPr>
          <p:cNvPr id="212" name="Google Shape;212;p20"/>
          <p:cNvSpPr txBox="1"/>
          <p:nvPr/>
        </p:nvSpPr>
        <p:spPr>
          <a:xfrm>
            <a:off x="6263575" y="769963"/>
            <a:ext cx="18978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500">
                <a:latin typeface="Source Sans Pro"/>
                <a:ea typeface="Source Sans Pro"/>
                <a:cs typeface="Source Sans Pro"/>
                <a:sym typeface="Source Sans Pro"/>
              </a:rPr>
              <a:t>Cron job in Real Time</a:t>
            </a:r>
            <a:endParaRPr b="0" i="0" sz="1500" u="none" cap="none" strike="noStrike">
              <a:solidFill>
                <a:srgbClr val="000000"/>
              </a:solidFill>
              <a:latin typeface="Source Sans Pro"/>
              <a:ea typeface="Source Sans Pro"/>
              <a:cs typeface="Source Sans Pro"/>
              <a:sym typeface="Source Sans Pro"/>
            </a:endParaRPr>
          </a:p>
        </p:txBody>
      </p:sp>
      <p:sp>
        <p:nvSpPr>
          <p:cNvPr id="213" name="Google Shape;213;p20"/>
          <p:cNvSpPr txBox="1"/>
          <p:nvPr/>
        </p:nvSpPr>
        <p:spPr>
          <a:xfrm>
            <a:off x="7536875" y="1400613"/>
            <a:ext cx="909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000">
                <a:latin typeface="Source Sans Pro"/>
                <a:ea typeface="Source Sans Pro"/>
                <a:cs typeface="Source Sans Pro"/>
                <a:sym typeface="Source Sans Pro"/>
              </a:rPr>
              <a:t>Scheduled every 6 hours</a:t>
            </a:r>
            <a:endParaRPr b="0" i="0" sz="1000" u="none" cap="none" strike="noStrike">
              <a:solidFill>
                <a:srgbClr val="000000"/>
              </a:solidFill>
              <a:latin typeface="Source Sans Pro"/>
              <a:ea typeface="Source Sans Pro"/>
              <a:cs typeface="Source Sans Pro"/>
              <a:sym typeface="Source Sans Pro"/>
            </a:endParaRPr>
          </a:p>
        </p:txBody>
      </p:sp>
      <p:cxnSp>
        <p:nvCxnSpPr>
          <p:cNvPr id="214" name="Google Shape;214;p20"/>
          <p:cNvCxnSpPr/>
          <p:nvPr/>
        </p:nvCxnSpPr>
        <p:spPr>
          <a:xfrm>
            <a:off x="7077737" y="2037775"/>
            <a:ext cx="9000" cy="646800"/>
          </a:xfrm>
          <a:prstGeom prst="straightConnector1">
            <a:avLst/>
          </a:prstGeom>
          <a:noFill/>
          <a:ln cap="flat" cmpd="sng" w="9525">
            <a:solidFill>
              <a:srgbClr val="FF7700"/>
            </a:solidFill>
            <a:prstDash val="solid"/>
            <a:round/>
            <a:headEnd len="sm" w="sm" type="none"/>
            <a:tailEnd len="med" w="med" type="triangle"/>
          </a:ln>
        </p:spPr>
      </p:cxnSp>
      <p:sp>
        <p:nvSpPr>
          <p:cNvPr id="215" name="Google Shape;215;p20"/>
          <p:cNvSpPr txBox="1"/>
          <p:nvPr/>
        </p:nvSpPr>
        <p:spPr>
          <a:xfrm>
            <a:off x="6246575" y="4066950"/>
            <a:ext cx="17424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500">
                <a:latin typeface="Source Sans Pro"/>
                <a:ea typeface="Source Sans Pro"/>
                <a:cs typeface="Source Sans Pro"/>
                <a:sym typeface="Source Sans Pro"/>
              </a:rPr>
              <a:t>Preprocesses Data</a:t>
            </a:r>
            <a:endParaRPr b="0" i="0" sz="1500" u="none" cap="none" strike="noStrike">
              <a:solidFill>
                <a:srgbClr val="000000"/>
              </a:solidFill>
              <a:latin typeface="Source Sans Pro"/>
              <a:ea typeface="Source Sans Pro"/>
              <a:cs typeface="Source Sans Pro"/>
              <a:sym typeface="Source Sans Pro"/>
            </a:endParaRPr>
          </a:p>
        </p:txBody>
      </p:sp>
      <p:pic>
        <p:nvPicPr>
          <p:cNvPr id="216" name="Google Shape;216;p20"/>
          <p:cNvPicPr preferRelativeResize="0"/>
          <p:nvPr/>
        </p:nvPicPr>
        <p:blipFill rotWithShape="1">
          <a:blip r:embed="rId11">
            <a:alphaModFix/>
          </a:blip>
          <a:srcRect b="0" l="0" r="0" t="0"/>
          <a:stretch/>
        </p:blipFill>
        <p:spPr>
          <a:xfrm>
            <a:off x="7336755" y="2059505"/>
            <a:ext cx="418292" cy="545047"/>
          </a:xfrm>
          <a:prstGeom prst="rect">
            <a:avLst/>
          </a:prstGeom>
          <a:noFill/>
          <a:ln>
            <a:noFill/>
          </a:ln>
        </p:spPr>
      </p:pic>
      <p:sp>
        <p:nvSpPr>
          <p:cNvPr id="217" name="Google Shape;217;p20"/>
          <p:cNvSpPr txBox="1"/>
          <p:nvPr/>
        </p:nvSpPr>
        <p:spPr>
          <a:xfrm>
            <a:off x="7755050" y="2103138"/>
            <a:ext cx="1023600" cy="415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500">
                <a:latin typeface="Source Sans Pro"/>
                <a:ea typeface="Source Sans Pro"/>
                <a:cs typeface="Source Sans Pro"/>
                <a:sym typeface="Source Sans Pro"/>
              </a:rPr>
              <a:t>JSON doc</a:t>
            </a:r>
            <a:endParaRPr b="0" i="0" sz="1500" u="none" cap="none" strike="noStrike">
              <a:solidFill>
                <a:srgbClr val="000000"/>
              </a:solidFill>
              <a:latin typeface="Source Sans Pro"/>
              <a:ea typeface="Source Sans Pro"/>
              <a:cs typeface="Source Sans Pro"/>
              <a:sym typeface="Source Sans Pro"/>
            </a:endParaRPr>
          </a:p>
        </p:txBody>
      </p:sp>
      <p:sp>
        <p:nvSpPr>
          <p:cNvPr id="218" name="Google Shape;218;p20"/>
          <p:cNvSpPr txBox="1"/>
          <p:nvPr/>
        </p:nvSpPr>
        <p:spPr>
          <a:xfrm>
            <a:off x="5125427" y="1263975"/>
            <a:ext cx="612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300" u="none" cap="none" strike="noStrike">
                <a:solidFill>
                  <a:srgbClr val="000000"/>
                </a:solidFill>
                <a:latin typeface="Source Sans Pro"/>
                <a:ea typeface="Source Sans Pro"/>
                <a:cs typeface="Source Sans Pro"/>
                <a:sym typeface="Source Sans Pro"/>
              </a:rPr>
              <a:t>Read</a:t>
            </a:r>
            <a:endParaRPr b="0" i="0" sz="1300" u="none" cap="none" strike="noStrike">
              <a:solidFill>
                <a:srgbClr val="000000"/>
              </a:solidFill>
              <a:latin typeface="Source Sans Pro"/>
              <a:ea typeface="Source Sans Pro"/>
              <a:cs typeface="Source Sans Pro"/>
              <a:sym typeface="Source Sans Pro"/>
            </a:endParaRPr>
          </a:p>
        </p:txBody>
      </p:sp>
      <p:sp>
        <p:nvSpPr>
          <p:cNvPr id="219" name="Google Shape;219;p20"/>
          <p:cNvSpPr txBox="1"/>
          <p:nvPr/>
        </p:nvSpPr>
        <p:spPr>
          <a:xfrm>
            <a:off x="4439627" y="2254575"/>
            <a:ext cx="6120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lang="en" sz="1300">
                <a:latin typeface="Source Sans Pro"/>
                <a:ea typeface="Source Sans Pro"/>
                <a:cs typeface="Source Sans Pro"/>
                <a:sym typeface="Source Sans Pro"/>
              </a:rPr>
              <a:t>Write</a:t>
            </a:r>
            <a:endParaRPr b="0" i="0" sz="1300" u="none" cap="none" strike="noStrike">
              <a:solidFill>
                <a:srgbClr val="000000"/>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3" name="Shape 223"/>
        <p:cNvGrpSpPr/>
        <p:nvPr/>
      </p:nvGrpSpPr>
      <p:grpSpPr>
        <a:xfrm>
          <a:off x="0" y="0"/>
          <a:ext cx="0" cy="0"/>
          <a:chOff x="0" y="0"/>
          <a:chExt cx="0" cy="0"/>
        </a:xfrm>
      </p:grpSpPr>
      <p:sp>
        <p:nvSpPr>
          <p:cNvPr id="224" name="Google Shape;224;p21"/>
          <p:cNvSpPr txBox="1"/>
          <p:nvPr>
            <p:ph type="title"/>
          </p:nvPr>
        </p:nvSpPr>
        <p:spPr>
          <a:xfrm>
            <a:off x="215275" y="179850"/>
            <a:ext cx="2928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3.2 Data Pipeline</a:t>
            </a:r>
            <a:endParaRPr b="1">
              <a:solidFill>
                <a:schemeClr val="lt1"/>
              </a:solidFill>
            </a:endParaRPr>
          </a:p>
        </p:txBody>
      </p:sp>
      <p:sp>
        <p:nvSpPr>
          <p:cNvPr id="225" name="Google Shape;225;p21"/>
          <p:cNvSpPr txBox="1"/>
          <p:nvPr/>
        </p:nvSpPr>
        <p:spPr>
          <a:xfrm>
            <a:off x="-76200" y="939000"/>
            <a:ext cx="5265600" cy="375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lt1"/>
              </a:buClr>
              <a:buSzPts val="1200"/>
              <a:buChar char="●"/>
            </a:pPr>
            <a:r>
              <a:rPr lang="en" sz="1200">
                <a:solidFill>
                  <a:schemeClr val="lt1"/>
                </a:solidFill>
              </a:rPr>
              <a:t>Source Dataset</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Artsy Public API</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Description</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Size</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55Mb (126070 records)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Document Type</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JSON</a:t>
            </a:r>
            <a:endParaRPr sz="1200">
              <a:solidFill>
                <a:schemeClr val="lt1"/>
              </a:solidFill>
            </a:endParaRPr>
          </a:p>
          <a:p>
            <a:pPr indent="-304800" lvl="0" marL="457200" rtl="0" algn="l">
              <a:spcBef>
                <a:spcPts val="0"/>
              </a:spcBef>
              <a:spcAft>
                <a:spcPts val="0"/>
              </a:spcAft>
              <a:buClr>
                <a:schemeClr val="lt1"/>
              </a:buClr>
              <a:buSzPts val="1200"/>
              <a:buChar char="●"/>
            </a:pPr>
            <a:r>
              <a:rPr lang="en" sz="1200">
                <a:solidFill>
                  <a:schemeClr val="lt1"/>
                </a:solidFill>
              </a:rPr>
              <a:t>Database </a:t>
            </a:r>
            <a:r>
              <a:rPr lang="en" sz="1200">
                <a:solidFill>
                  <a:schemeClr val="lt1"/>
                </a:solidFill>
              </a:rPr>
              <a:t>maintenance</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Initially fetch all artworks from the exposed Artsy API.</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Preprocess and write it to mongo collection.</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Add artists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Calculate word counts from the descriptions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Parse only useful fields</a:t>
            </a:r>
            <a:endParaRPr sz="1200">
              <a:solidFill>
                <a:schemeClr val="lt1"/>
              </a:solidFill>
            </a:endParaRPr>
          </a:p>
          <a:p>
            <a:pPr indent="-304800" lvl="1" marL="914400" rtl="0" algn="l">
              <a:spcBef>
                <a:spcPts val="0"/>
              </a:spcBef>
              <a:spcAft>
                <a:spcPts val="0"/>
              </a:spcAft>
              <a:buClr>
                <a:schemeClr val="lt1"/>
              </a:buClr>
              <a:buSzPts val="1200"/>
              <a:buChar char="○"/>
            </a:pPr>
            <a:r>
              <a:rPr lang="en" sz="1200">
                <a:solidFill>
                  <a:schemeClr val="lt1"/>
                </a:solidFill>
              </a:rPr>
              <a:t>Have a CRON job to update the DB</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Scheduled every 6 hours.</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Fetch all artworks from Artsy.</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Check if the each artwork already exists in the DB or if it is updated.</a:t>
            </a:r>
            <a:endParaRPr sz="1200">
              <a:solidFill>
                <a:schemeClr val="lt1"/>
              </a:solidFill>
            </a:endParaRPr>
          </a:p>
          <a:p>
            <a:pPr indent="-304800" lvl="2" marL="1371600" rtl="0" algn="l">
              <a:spcBef>
                <a:spcPts val="0"/>
              </a:spcBef>
              <a:spcAft>
                <a:spcPts val="0"/>
              </a:spcAft>
              <a:buClr>
                <a:schemeClr val="lt1"/>
              </a:buClr>
              <a:buSzPts val="1200"/>
              <a:buChar char="■"/>
            </a:pPr>
            <a:r>
              <a:rPr lang="en" sz="1200">
                <a:solidFill>
                  <a:schemeClr val="lt1"/>
                </a:solidFill>
              </a:rPr>
              <a:t>Update the DB accordingly</a:t>
            </a:r>
            <a:endParaRPr sz="1200">
              <a:solidFill>
                <a:schemeClr val="lt1"/>
              </a:solidFill>
            </a:endParaRPr>
          </a:p>
          <a:p>
            <a:pPr indent="0" lvl="0" marL="0" rtl="0" algn="l">
              <a:spcBef>
                <a:spcPts val="0"/>
              </a:spcBef>
              <a:spcAft>
                <a:spcPts val="0"/>
              </a:spcAft>
              <a:buNone/>
            </a:pPr>
            <a:r>
              <a:t/>
            </a:r>
            <a:endParaRPr sz="1200">
              <a:solidFill>
                <a:schemeClr val="lt1"/>
              </a:solidFill>
            </a:endParaRPr>
          </a:p>
        </p:txBody>
      </p:sp>
      <p:pic>
        <p:nvPicPr>
          <p:cNvPr id="226" name="Google Shape;226;p21"/>
          <p:cNvPicPr preferRelativeResize="0"/>
          <p:nvPr/>
        </p:nvPicPr>
        <p:blipFill>
          <a:blip r:embed="rId3">
            <a:alphaModFix/>
          </a:blip>
          <a:stretch>
            <a:fillRect/>
          </a:stretch>
        </p:blipFill>
        <p:spPr>
          <a:xfrm>
            <a:off x="4516750" y="853900"/>
            <a:ext cx="4627251" cy="2817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11111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